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1"/>
  </p:notesMasterIdLst>
  <p:sldIdLst>
    <p:sldId id="256" r:id="rId2"/>
    <p:sldId id="391" r:id="rId3"/>
    <p:sldId id="393" r:id="rId4"/>
    <p:sldId id="394" r:id="rId5"/>
    <p:sldId id="395" r:id="rId6"/>
    <p:sldId id="396" r:id="rId7"/>
    <p:sldId id="397" r:id="rId8"/>
    <p:sldId id="321" r:id="rId9"/>
    <p:sldId id="366" r:id="rId10"/>
    <p:sldId id="367" r:id="rId11"/>
    <p:sldId id="392" r:id="rId12"/>
    <p:sldId id="349" r:id="rId13"/>
    <p:sldId id="350" r:id="rId14"/>
    <p:sldId id="341" r:id="rId15"/>
    <p:sldId id="351" r:id="rId16"/>
    <p:sldId id="352" r:id="rId17"/>
    <p:sldId id="359" r:id="rId18"/>
    <p:sldId id="360" r:id="rId19"/>
    <p:sldId id="361" r:id="rId20"/>
    <p:sldId id="363" r:id="rId21"/>
    <p:sldId id="364" r:id="rId22"/>
    <p:sldId id="362" r:id="rId23"/>
    <p:sldId id="390" r:id="rId24"/>
    <p:sldId id="338" r:id="rId25"/>
    <p:sldId id="325" r:id="rId26"/>
    <p:sldId id="377" r:id="rId27"/>
    <p:sldId id="378" r:id="rId28"/>
    <p:sldId id="379" r:id="rId29"/>
    <p:sldId id="381" r:id="rId30"/>
    <p:sldId id="355" r:id="rId31"/>
    <p:sldId id="356" r:id="rId32"/>
    <p:sldId id="324" r:id="rId33"/>
    <p:sldId id="371" r:id="rId34"/>
    <p:sldId id="365" r:id="rId35"/>
    <p:sldId id="372" r:id="rId36"/>
    <p:sldId id="357" r:id="rId37"/>
    <p:sldId id="385" r:id="rId38"/>
    <p:sldId id="386" r:id="rId39"/>
    <p:sldId id="387" r:id="rId40"/>
    <p:sldId id="388" r:id="rId41"/>
    <p:sldId id="346" r:id="rId42"/>
    <p:sldId id="374" r:id="rId43"/>
    <p:sldId id="358" r:id="rId44"/>
    <p:sldId id="373" r:id="rId45"/>
    <p:sldId id="383" r:id="rId46"/>
    <p:sldId id="384" r:id="rId47"/>
    <p:sldId id="334" r:id="rId48"/>
    <p:sldId id="389" r:id="rId49"/>
    <p:sldId id="322" r:id="rId50"/>
  </p:sldIdLst>
  <p:sldSz cx="9906000" cy="6858000" type="A4"/>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B2B2B2"/>
    <a:srgbClr val="F8F8F8"/>
    <a:srgbClr val="CC0066"/>
    <a:srgbClr val="FCEDE4"/>
    <a:srgbClr val="FFFFFF"/>
    <a:srgbClr val="FFFFD1"/>
    <a:srgbClr val="FDF5F1"/>
    <a:srgbClr val="DE5A0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63" autoAdjust="0"/>
    <p:restoredTop sz="87817" autoAdjust="0"/>
  </p:normalViewPr>
  <p:slideViewPr>
    <p:cSldViewPr snapToGrid="0">
      <p:cViewPr>
        <p:scale>
          <a:sx n="100" d="100"/>
          <a:sy n="100" d="100"/>
        </p:scale>
        <p:origin x="-1614" y="-402"/>
      </p:cViewPr>
      <p:guideLst>
        <p:guide orient="horz" pos="2160"/>
        <p:guide pos="3120"/>
      </p:guideLst>
    </p:cSldViewPr>
  </p:slideViewPr>
  <p:notesTextViewPr>
    <p:cViewPr>
      <p:scale>
        <a:sx n="3" d="2"/>
        <a:sy n="3" d="2"/>
      </p:scale>
      <p:origin x="0" y="0"/>
    </p:cViewPr>
  </p:notesTextViewPr>
  <p:notesViewPr>
    <p:cSldViewPr snapToGrid="0">
      <p:cViewPr varScale="1">
        <p:scale>
          <a:sx n="57" d="100"/>
          <a:sy n="57" d="100"/>
        </p:scale>
        <p:origin x="1758"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0164C5-1431-4BF9-BB32-84D224D06344}" type="datetimeFigureOut">
              <a:rPr lang="de-DE" smtClean="0"/>
              <a:t>29.11.2017</a:t>
            </a:fld>
            <a:endParaRPr lang="de-DE"/>
          </a:p>
        </p:txBody>
      </p:sp>
      <p:sp>
        <p:nvSpPr>
          <p:cNvPr id="4" name="Folienbildplatzhalt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9B2826-898A-4325-99CC-30A0E955769D}" type="slidenum">
              <a:rPr lang="de-DE" smtClean="0"/>
              <a:t>‹Nr.›</a:t>
            </a:fld>
            <a:endParaRPr lang="de-DE"/>
          </a:p>
        </p:txBody>
      </p:sp>
    </p:spTree>
    <p:extLst>
      <p:ext uri="{BB962C8B-B14F-4D97-AF65-F5344CB8AC3E}">
        <p14:creationId xmlns:p14="http://schemas.microsoft.com/office/powerpoint/2010/main" val="2427658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0150" y="1143000"/>
            <a:ext cx="44577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1</a:t>
            </a:fld>
            <a:endParaRPr lang="de-DE"/>
          </a:p>
        </p:txBody>
      </p:sp>
    </p:spTree>
    <p:extLst>
      <p:ext uri="{BB962C8B-B14F-4D97-AF65-F5344CB8AC3E}">
        <p14:creationId xmlns:p14="http://schemas.microsoft.com/office/powerpoint/2010/main" val="1623804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 New </a:t>
            </a:r>
            <a:r>
              <a:rPr lang="de-DE" dirty="0" err="1" smtClean="0"/>
              <a:t>Paradigm</a:t>
            </a:r>
            <a:endParaRPr lang="de-DE" dirty="0" smtClean="0"/>
          </a:p>
          <a:p>
            <a:pPr lvl="1"/>
            <a:r>
              <a:rPr lang="de-DE" dirty="0" smtClean="0"/>
              <a:t>Versatile in </a:t>
            </a:r>
            <a:r>
              <a:rPr lang="de-DE" dirty="0" err="1" smtClean="0"/>
              <a:t>nature</a:t>
            </a:r>
            <a:r>
              <a:rPr lang="de-DE" dirty="0" smtClean="0"/>
              <a:t> </a:t>
            </a:r>
            <a:r>
              <a:rPr lang="de-DE" dirty="0" err="1" smtClean="0"/>
              <a:t>applicable</a:t>
            </a:r>
            <a:r>
              <a:rPr lang="de-DE" dirty="0" smtClean="0"/>
              <a:t> </a:t>
            </a:r>
            <a:r>
              <a:rPr lang="de-DE" dirty="0" err="1" smtClean="0"/>
              <a:t>to</a:t>
            </a:r>
            <a:r>
              <a:rPr lang="de-DE" dirty="0" smtClean="0"/>
              <a:t> </a:t>
            </a:r>
            <a:r>
              <a:rPr lang="de-DE" dirty="0" err="1" smtClean="0"/>
              <a:t>many</a:t>
            </a:r>
            <a:r>
              <a:rPr lang="de-DE" dirty="0" smtClean="0"/>
              <a:t> </a:t>
            </a:r>
            <a:r>
              <a:rPr lang="de-DE" dirty="0" err="1" smtClean="0"/>
              <a:t>domains</a:t>
            </a:r>
            <a:endParaRPr lang="de-DE" dirty="0" smtClean="0"/>
          </a:p>
          <a:p>
            <a:pPr lvl="1"/>
            <a:r>
              <a:rPr lang="de-DE" dirty="0" smtClean="0"/>
              <a:t>Dynamic </a:t>
            </a:r>
            <a:r>
              <a:rPr lang="de-DE" dirty="0" err="1" smtClean="0"/>
              <a:t>and</a:t>
            </a:r>
            <a:r>
              <a:rPr lang="de-DE" dirty="0" smtClean="0"/>
              <a:t> Interactive </a:t>
            </a:r>
            <a:r>
              <a:rPr lang="de-DE" dirty="0" err="1" smtClean="0"/>
              <a:t>data</a:t>
            </a:r>
            <a:r>
              <a:rPr lang="de-DE" dirty="0" smtClean="0"/>
              <a:t> </a:t>
            </a:r>
            <a:r>
              <a:rPr lang="de-DE" dirty="0" err="1" smtClean="0"/>
              <a:t>presentation</a:t>
            </a:r>
            <a:endParaRPr lang="de-DE" dirty="0" smtClean="0"/>
          </a:p>
          <a:p>
            <a:pPr lvl="1"/>
            <a:r>
              <a:rPr lang="de-DE" dirty="0" err="1" smtClean="0"/>
              <a:t>Insights</a:t>
            </a:r>
            <a:r>
              <a:rPr lang="de-DE" dirty="0" smtClean="0"/>
              <a:t> </a:t>
            </a:r>
            <a:r>
              <a:rPr lang="de-DE" dirty="0" err="1" smtClean="0"/>
              <a:t>about</a:t>
            </a:r>
            <a:r>
              <a:rPr lang="de-DE" dirty="0" smtClean="0"/>
              <a:t> </a:t>
            </a:r>
            <a:r>
              <a:rPr lang="de-DE" dirty="0" err="1" smtClean="0"/>
              <a:t>the</a:t>
            </a:r>
            <a:r>
              <a:rPr lang="de-DE" dirty="0" smtClean="0"/>
              <a:t> </a:t>
            </a:r>
            <a:r>
              <a:rPr lang="de-DE" dirty="0" err="1" smtClean="0"/>
              <a:t>phenomenon</a:t>
            </a:r>
            <a:endParaRPr lang="de-DE" dirty="0" smtClean="0"/>
          </a:p>
          <a:p>
            <a:pPr lvl="1"/>
            <a:r>
              <a:rPr lang="de-DE" dirty="0" err="1" smtClean="0"/>
              <a:t>Converting</a:t>
            </a:r>
            <a:r>
              <a:rPr lang="de-DE" dirty="0" smtClean="0"/>
              <a:t> </a:t>
            </a:r>
            <a:r>
              <a:rPr lang="de-DE" dirty="0" err="1" smtClean="0"/>
              <a:t>data</a:t>
            </a:r>
            <a:r>
              <a:rPr lang="de-DE" dirty="0" smtClean="0"/>
              <a:t> </a:t>
            </a:r>
            <a:r>
              <a:rPr lang="de-DE" dirty="0" err="1" smtClean="0"/>
              <a:t>to</a:t>
            </a:r>
            <a:r>
              <a:rPr lang="de-DE" dirty="0" smtClean="0"/>
              <a:t> </a:t>
            </a:r>
            <a:r>
              <a:rPr lang="de-DE" dirty="0" err="1" smtClean="0"/>
              <a:t>knowledge</a:t>
            </a:r>
            <a:endParaRPr lang="en-US" dirty="0" smtClean="0"/>
          </a:p>
          <a:p>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10</a:t>
            </a:fld>
            <a:endParaRPr lang="de-DE"/>
          </a:p>
        </p:txBody>
      </p:sp>
    </p:spTree>
    <p:extLst>
      <p:ext uri="{BB962C8B-B14F-4D97-AF65-F5344CB8AC3E}">
        <p14:creationId xmlns:p14="http://schemas.microsoft.com/office/powerpoint/2010/main" val="2336974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7"/>
            <a:ext cx="84201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ln/>
        </p:spPr>
        <p:txBody>
          <a:bodyPr/>
          <a:lstStyle>
            <a:lvl1pPr>
              <a:defRPr/>
            </a:lvl1pPr>
          </a:lstStyle>
          <a:p>
            <a:fld id="{813EE732-27FC-4DDB-B413-91FCD4D37851}" type="datetime4">
              <a:rPr lang="de-DE" smtClean="0"/>
              <a:t>29. November 2017</a:t>
            </a:fld>
            <a:endParaRPr lang="de-DE" dirty="0"/>
          </a:p>
        </p:txBody>
      </p:sp>
      <p:sp>
        <p:nvSpPr>
          <p:cNvPr id="5" name="Foliennummernplatzhalter 4"/>
          <p:cNvSpPr>
            <a:spLocks noGrp="1"/>
          </p:cNvSpPr>
          <p:nvPr>
            <p:ph type="sldNum" sz="quarter" idx="11"/>
          </p:nvPr>
        </p:nvSpPr>
        <p:spPr>
          <a:ln/>
        </p:spPr>
        <p:txBody>
          <a:bodyPr/>
          <a:lstStyle>
            <a:lvl1pPr>
              <a:defRPr/>
            </a:lvl1pPr>
          </a:lstStyle>
          <a:p>
            <a:fld id="{4892D846-B0A7-4DFB-99C2-AC0D5C4C5C04}" type="slidenum">
              <a:rPr lang="de-DE" smtClean="0"/>
              <a:t>‹Nr.›</a:t>
            </a:fld>
            <a:endParaRPr lang="de-DE"/>
          </a:p>
        </p:txBody>
      </p:sp>
    </p:spTree>
    <p:extLst>
      <p:ext uri="{BB962C8B-B14F-4D97-AF65-F5344CB8AC3E}">
        <p14:creationId xmlns:p14="http://schemas.microsoft.com/office/powerpoint/2010/main" val="54609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ln/>
        </p:spPr>
        <p:txBody>
          <a:bodyPr/>
          <a:lstStyle>
            <a:lvl1pPr>
              <a:defRPr/>
            </a:lvl1pPr>
          </a:lstStyle>
          <a:p>
            <a:fld id="{39A50F30-19A3-4A72-A77D-B2715351E614}" type="datetime4">
              <a:rPr lang="de-DE" smtClean="0"/>
              <a:t>29. November 2017</a:t>
            </a:fld>
            <a:endParaRPr lang="de-DE"/>
          </a:p>
        </p:txBody>
      </p:sp>
      <p:sp>
        <p:nvSpPr>
          <p:cNvPr id="5" name="Foliennummernplatzhalter 4"/>
          <p:cNvSpPr>
            <a:spLocks noGrp="1"/>
          </p:cNvSpPr>
          <p:nvPr>
            <p:ph type="sldNum" sz="quarter" idx="11"/>
          </p:nvPr>
        </p:nvSpPr>
        <p:spPr>
          <a:ln/>
        </p:spPr>
        <p:txBody>
          <a:bodyPr/>
          <a:lstStyle>
            <a:lvl1pPr>
              <a:defRPr/>
            </a:lvl1pPr>
          </a:lstStyle>
          <a:p>
            <a:fld id="{4892D846-B0A7-4DFB-99C2-AC0D5C4C5C04}" type="slidenum">
              <a:rPr lang="de-DE" smtClean="0"/>
              <a:t>‹Nr.›</a:t>
            </a:fld>
            <a:endParaRPr lang="de-DE"/>
          </a:p>
        </p:txBody>
      </p:sp>
    </p:spTree>
    <p:extLst>
      <p:ext uri="{BB962C8B-B14F-4D97-AF65-F5344CB8AC3E}">
        <p14:creationId xmlns:p14="http://schemas.microsoft.com/office/powerpoint/2010/main" val="2384570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17255" y="609600"/>
            <a:ext cx="2024195" cy="5562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739511" y="609600"/>
            <a:ext cx="5912644" cy="55626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ln/>
        </p:spPr>
        <p:txBody>
          <a:bodyPr/>
          <a:lstStyle>
            <a:lvl1pPr>
              <a:defRPr/>
            </a:lvl1pPr>
          </a:lstStyle>
          <a:p>
            <a:fld id="{D3F6E568-24D0-4867-9857-CBFF9AC97A9C}" type="datetime4">
              <a:rPr lang="de-DE" smtClean="0"/>
              <a:t>29. November 2017</a:t>
            </a:fld>
            <a:endParaRPr lang="de-DE"/>
          </a:p>
        </p:txBody>
      </p:sp>
      <p:sp>
        <p:nvSpPr>
          <p:cNvPr id="5" name="Foliennummernplatzhalter 4"/>
          <p:cNvSpPr>
            <a:spLocks noGrp="1"/>
          </p:cNvSpPr>
          <p:nvPr>
            <p:ph type="sldNum" sz="quarter" idx="11"/>
          </p:nvPr>
        </p:nvSpPr>
        <p:spPr>
          <a:ln/>
        </p:spPr>
        <p:txBody>
          <a:bodyPr/>
          <a:lstStyle>
            <a:lvl1pPr>
              <a:defRPr/>
            </a:lvl1pPr>
          </a:lstStyle>
          <a:p>
            <a:fld id="{4892D846-B0A7-4DFB-99C2-AC0D5C4C5C04}" type="slidenum">
              <a:rPr lang="de-DE" smtClean="0"/>
              <a:t>‹Nr.›</a:t>
            </a:fld>
            <a:endParaRPr lang="de-DE"/>
          </a:p>
        </p:txBody>
      </p:sp>
    </p:spTree>
    <p:extLst>
      <p:ext uri="{BB962C8B-B14F-4D97-AF65-F5344CB8AC3E}">
        <p14:creationId xmlns:p14="http://schemas.microsoft.com/office/powerpoint/2010/main" val="459587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ln/>
        </p:spPr>
        <p:txBody>
          <a:bodyPr/>
          <a:lstStyle>
            <a:lvl1pPr>
              <a:defRPr/>
            </a:lvl1pPr>
          </a:lstStyle>
          <a:p>
            <a:fld id="{A82C3AC8-AFDA-4F1D-B7BE-F3C6E9DC479E}" type="datetime4">
              <a:rPr lang="de-DE" smtClean="0"/>
              <a:t>29. November 2017</a:t>
            </a:fld>
            <a:endParaRPr lang="de-DE"/>
          </a:p>
        </p:txBody>
      </p:sp>
      <p:sp>
        <p:nvSpPr>
          <p:cNvPr id="5" name="Foliennummernplatzhalter 4"/>
          <p:cNvSpPr>
            <a:spLocks noGrp="1"/>
          </p:cNvSpPr>
          <p:nvPr>
            <p:ph type="sldNum" sz="quarter" idx="11"/>
          </p:nvPr>
        </p:nvSpPr>
        <p:spPr>
          <a:ln/>
        </p:spPr>
        <p:txBody>
          <a:bodyPr/>
          <a:lstStyle>
            <a:lvl1pPr>
              <a:defRPr/>
            </a:lvl1pPr>
          </a:lstStyle>
          <a:p>
            <a:fld id="{4892D846-B0A7-4DFB-99C2-AC0D5C4C5C04}" type="slidenum">
              <a:rPr lang="de-DE" smtClean="0"/>
              <a:pPr/>
              <a:t>‹Nr.›</a:t>
            </a:fld>
            <a:r>
              <a:rPr lang="de-DE" smtClean="0"/>
              <a:t> </a:t>
            </a:r>
            <a:endParaRPr lang="de-DE" dirty="0"/>
          </a:p>
        </p:txBody>
      </p:sp>
    </p:spTree>
    <p:extLst>
      <p:ext uri="{BB962C8B-B14F-4D97-AF65-F5344CB8AC3E}">
        <p14:creationId xmlns:p14="http://schemas.microsoft.com/office/powerpoint/2010/main" val="1744551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506" y="4406902"/>
            <a:ext cx="84201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a:ln/>
        </p:spPr>
        <p:txBody>
          <a:bodyPr/>
          <a:lstStyle>
            <a:lvl1pPr>
              <a:defRPr/>
            </a:lvl1pPr>
          </a:lstStyle>
          <a:p>
            <a:fld id="{F563EA2D-4B05-4174-8577-E614D3D53161}" type="datetime4">
              <a:rPr lang="de-DE" smtClean="0"/>
              <a:t>29. November 2017</a:t>
            </a:fld>
            <a:endParaRPr lang="de-DE"/>
          </a:p>
        </p:txBody>
      </p:sp>
      <p:sp>
        <p:nvSpPr>
          <p:cNvPr id="5" name="Foliennummernplatzhalter 4"/>
          <p:cNvSpPr>
            <a:spLocks noGrp="1"/>
          </p:cNvSpPr>
          <p:nvPr>
            <p:ph type="sldNum" sz="quarter" idx="11"/>
          </p:nvPr>
        </p:nvSpPr>
        <p:spPr>
          <a:ln/>
        </p:spPr>
        <p:txBody>
          <a:bodyPr/>
          <a:lstStyle>
            <a:lvl1pPr>
              <a:defRPr/>
            </a:lvl1pPr>
          </a:lstStyle>
          <a:p>
            <a:fld id="{4892D846-B0A7-4DFB-99C2-AC0D5C4C5C04}" type="slidenum">
              <a:rPr lang="de-DE" smtClean="0"/>
              <a:t>‹Nr.›</a:t>
            </a:fld>
            <a:endParaRPr lang="de-DE"/>
          </a:p>
        </p:txBody>
      </p:sp>
      <p:sp>
        <p:nvSpPr>
          <p:cNvPr id="6" name="Rectangle 6"/>
          <p:cNvSpPr/>
          <p:nvPr userDrawn="1"/>
        </p:nvSpPr>
        <p:spPr>
          <a:xfrm>
            <a:off x="2580" y="6400800"/>
            <a:ext cx="990342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Slide Number Placeholder 5"/>
          <p:cNvSpPr txBox="1">
            <a:spLocks/>
          </p:cNvSpPr>
          <p:nvPr userDrawn="1"/>
        </p:nvSpPr>
        <p:spPr>
          <a:xfrm>
            <a:off x="8744765" y="6459786"/>
            <a:ext cx="1066020" cy="365125"/>
          </a:xfrm>
          <a:prstGeom prst="rect">
            <a:avLst/>
          </a:prstGeom>
        </p:spPr>
        <p:txBody>
          <a:bodyPr vert="horz" lIns="91440" tIns="45720" rIns="91440" bIns="45720" rtlCol="0" anchor="ctr"/>
          <a:lstStyle>
            <a:defPPr>
              <a:defRPr lang="de-DE"/>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t>/ 20 </a:t>
            </a:r>
            <a:endParaRPr lang="de-DE" dirty="0"/>
          </a:p>
        </p:txBody>
      </p:sp>
    </p:spTree>
    <p:extLst>
      <p:ext uri="{BB962C8B-B14F-4D97-AF65-F5344CB8AC3E}">
        <p14:creationId xmlns:p14="http://schemas.microsoft.com/office/powerpoint/2010/main" val="3163604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739511" y="1671638"/>
            <a:ext cx="3967560"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872171" y="1671638"/>
            <a:ext cx="3969279"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a:ln/>
        </p:spPr>
        <p:txBody>
          <a:bodyPr/>
          <a:lstStyle>
            <a:lvl1pPr>
              <a:defRPr/>
            </a:lvl1pPr>
          </a:lstStyle>
          <a:p>
            <a:fld id="{7022A73A-01B7-40E1-9E4D-A673C968CE16}" type="datetime4">
              <a:rPr lang="de-DE" smtClean="0"/>
              <a:t>29. November 2017</a:t>
            </a:fld>
            <a:endParaRPr lang="de-DE"/>
          </a:p>
        </p:txBody>
      </p:sp>
      <p:sp>
        <p:nvSpPr>
          <p:cNvPr id="6" name="Foliennummernplatzhalter 4"/>
          <p:cNvSpPr>
            <a:spLocks noGrp="1"/>
          </p:cNvSpPr>
          <p:nvPr>
            <p:ph type="sldNum" sz="quarter" idx="11"/>
          </p:nvPr>
        </p:nvSpPr>
        <p:spPr>
          <a:ln/>
        </p:spPr>
        <p:txBody>
          <a:bodyPr/>
          <a:lstStyle>
            <a:lvl1pPr>
              <a:defRPr/>
            </a:lvl1pPr>
          </a:lstStyle>
          <a:p>
            <a:fld id="{4892D846-B0A7-4DFB-99C2-AC0D5C4C5C04}" type="slidenum">
              <a:rPr lang="de-DE" smtClean="0"/>
              <a:t>‹Nr.›</a:t>
            </a:fld>
            <a:endParaRPr lang="de-DE"/>
          </a:p>
        </p:txBody>
      </p:sp>
    </p:spTree>
    <p:extLst>
      <p:ext uri="{BB962C8B-B14F-4D97-AF65-F5344CB8AC3E}">
        <p14:creationId xmlns:p14="http://schemas.microsoft.com/office/powerpoint/2010/main" val="802740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032112"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5032112"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a:ln/>
        </p:spPr>
        <p:txBody>
          <a:bodyPr/>
          <a:lstStyle>
            <a:lvl1pPr>
              <a:defRPr/>
            </a:lvl1pPr>
          </a:lstStyle>
          <a:p>
            <a:fld id="{25BD5615-F771-4DC0-BCFF-569F916B4EE3}" type="datetime4">
              <a:rPr lang="de-DE" smtClean="0"/>
              <a:t>29. November 2017</a:t>
            </a:fld>
            <a:endParaRPr lang="de-DE"/>
          </a:p>
        </p:txBody>
      </p:sp>
      <p:sp>
        <p:nvSpPr>
          <p:cNvPr id="8" name="Foliennummernplatzhalter 4"/>
          <p:cNvSpPr>
            <a:spLocks noGrp="1"/>
          </p:cNvSpPr>
          <p:nvPr>
            <p:ph type="sldNum" sz="quarter" idx="11"/>
          </p:nvPr>
        </p:nvSpPr>
        <p:spPr>
          <a:ln/>
        </p:spPr>
        <p:txBody>
          <a:bodyPr/>
          <a:lstStyle>
            <a:lvl1pPr>
              <a:defRPr/>
            </a:lvl1pPr>
          </a:lstStyle>
          <a:p>
            <a:fld id="{4892D846-B0A7-4DFB-99C2-AC0D5C4C5C04}" type="slidenum">
              <a:rPr lang="de-DE" smtClean="0"/>
              <a:t>‹Nr.›</a:t>
            </a:fld>
            <a:endParaRPr lang="de-DE"/>
          </a:p>
        </p:txBody>
      </p:sp>
    </p:spTree>
    <p:extLst>
      <p:ext uri="{BB962C8B-B14F-4D97-AF65-F5344CB8AC3E}">
        <p14:creationId xmlns:p14="http://schemas.microsoft.com/office/powerpoint/2010/main" val="2465657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a:ln/>
        </p:spPr>
        <p:txBody>
          <a:bodyPr/>
          <a:lstStyle>
            <a:lvl1pPr>
              <a:defRPr/>
            </a:lvl1pPr>
          </a:lstStyle>
          <a:p>
            <a:fld id="{1AEE5655-6AEC-41E5-879E-482E4DEB77B0}" type="datetime4">
              <a:rPr lang="de-DE" smtClean="0"/>
              <a:t>29. November 2017</a:t>
            </a:fld>
            <a:endParaRPr lang="de-DE"/>
          </a:p>
        </p:txBody>
      </p:sp>
      <p:sp>
        <p:nvSpPr>
          <p:cNvPr id="4" name="Foliennummernplatzhalter 4"/>
          <p:cNvSpPr>
            <a:spLocks noGrp="1"/>
          </p:cNvSpPr>
          <p:nvPr>
            <p:ph type="sldNum" sz="quarter" idx="11"/>
          </p:nvPr>
        </p:nvSpPr>
        <p:spPr>
          <a:ln/>
        </p:spPr>
        <p:txBody>
          <a:bodyPr/>
          <a:lstStyle>
            <a:lvl1pPr>
              <a:defRPr/>
            </a:lvl1pPr>
          </a:lstStyle>
          <a:p>
            <a:fld id="{4892D846-B0A7-4DFB-99C2-AC0D5C4C5C04}" type="slidenum">
              <a:rPr lang="de-DE" smtClean="0"/>
              <a:t>‹Nr.›</a:t>
            </a:fld>
            <a:endParaRPr lang="de-DE"/>
          </a:p>
        </p:txBody>
      </p:sp>
    </p:spTree>
    <p:extLst>
      <p:ext uri="{BB962C8B-B14F-4D97-AF65-F5344CB8AC3E}">
        <p14:creationId xmlns:p14="http://schemas.microsoft.com/office/powerpoint/2010/main" val="4146131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a:ln/>
        </p:spPr>
        <p:txBody>
          <a:bodyPr/>
          <a:lstStyle>
            <a:lvl1pPr>
              <a:defRPr/>
            </a:lvl1pPr>
          </a:lstStyle>
          <a:p>
            <a:fld id="{084394EE-9054-4221-A4E8-C5CE6B1C4F67}" type="datetime4">
              <a:rPr lang="de-DE" smtClean="0"/>
              <a:t>29. November 2017</a:t>
            </a:fld>
            <a:endParaRPr lang="de-DE"/>
          </a:p>
        </p:txBody>
      </p:sp>
      <p:sp>
        <p:nvSpPr>
          <p:cNvPr id="3" name="Foliennummernplatzhalter 4"/>
          <p:cNvSpPr>
            <a:spLocks noGrp="1"/>
          </p:cNvSpPr>
          <p:nvPr>
            <p:ph type="sldNum" sz="quarter" idx="11"/>
          </p:nvPr>
        </p:nvSpPr>
        <p:spPr>
          <a:ln/>
        </p:spPr>
        <p:txBody>
          <a:bodyPr/>
          <a:lstStyle>
            <a:lvl1pPr>
              <a:defRPr/>
            </a:lvl1pPr>
          </a:lstStyle>
          <a:p>
            <a:fld id="{4892D846-B0A7-4DFB-99C2-AC0D5C4C5C04}" type="slidenum">
              <a:rPr lang="de-DE" smtClean="0"/>
              <a:t>‹Nr.›</a:t>
            </a:fld>
            <a:endParaRPr lang="de-DE"/>
          </a:p>
        </p:txBody>
      </p:sp>
      <p:sp>
        <p:nvSpPr>
          <p:cNvPr id="4" name="Slide Number Placeholder 5"/>
          <p:cNvSpPr txBox="1">
            <a:spLocks/>
          </p:cNvSpPr>
          <p:nvPr userDrawn="1"/>
        </p:nvSpPr>
        <p:spPr>
          <a:xfrm>
            <a:off x="8744765" y="6459786"/>
            <a:ext cx="1066020" cy="365125"/>
          </a:xfrm>
          <a:prstGeom prst="rect">
            <a:avLst/>
          </a:prstGeom>
        </p:spPr>
        <p:txBody>
          <a:bodyPr vert="horz" lIns="91440" tIns="45720" rIns="91440" bIns="45720" rtlCol="0" anchor="ctr"/>
          <a:lstStyle>
            <a:defPPr>
              <a:defRPr lang="de-DE"/>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t>/ 20 </a:t>
            </a:r>
            <a:endParaRPr lang="de-DE" dirty="0"/>
          </a:p>
        </p:txBody>
      </p:sp>
    </p:spTree>
    <p:extLst>
      <p:ext uri="{BB962C8B-B14F-4D97-AF65-F5344CB8AC3E}">
        <p14:creationId xmlns:p14="http://schemas.microsoft.com/office/powerpoint/2010/main" val="1259951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1" y="273050"/>
            <a:ext cx="3259006"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872971"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95301"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a:ln/>
        </p:spPr>
        <p:txBody>
          <a:bodyPr/>
          <a:lstStyle>
            <a:lvl1pPr>
              <a:defRPr/>
            </a:lvl1pPr>
          </a:lstStyle>
          <a:p>
            <a:fld id="{0EBA59BD-FA60-4451-811E-991005206836}" type="datetime4">
              <a:rPr lang="de-DE" smtClean="0"/>
              <a:t>29. November 2017</a:t>
            </a:fld>
            <a:endParaRPr lang="de-DE"/>
          </a:p>
        </p:txBody>
      </p:sp>
      <p:sp>
        <p:nvSpPr>
          <p:cNvPr id="6" name="Foliennummernplatzhalter 4"/>
          <p:cNvSpPr>
            <a:spLocks noGrp="1"/>
          </p:cNvSpPr>
          <p:nvPr>
            <p:ph type="sldNum" sz="quarter" idx="11"/>
          </p:nvPr>
        </p:nvSpPr>
        <p:spPr>
          <a:ln/>
        </p:spPr>
        <p:txBody>
          <a:bodyPr/>
          <a:lstStyle>
            <a:lvl1pPr>
              <a:defRPr/>
            </a:lvl1pPr>
          </a:lstStyle>
          <a:p>
            <a:fld id="{4892D846-B0A7-4DFB-99C2-AC0D5C4C5C04}" type="slidenum">
              <a:rPr lang="de-DE" smtClean="0"/>
              <a:t>‹Nr.›</a:t>
            </a:fld>
            <a:endParaRPr lang="de-DE"/>
          </a:p>
        </p:txBody>
      </p:sp>
    </p:spTree>
    <p:extLst>
      <p:ext uri="{BB962C8B-B14F-4D97-AF65-F5344CB8AC3E}">
        <p14:creationId xmlns:p14="http://schemas.microsoft.com/office/powerpoint/2010/main" val="1639514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645" y="4800600"/>
            <a:ext cx="59436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a:ln/>
        </p:spPr>
        <p:txBody>
          <a:bodyPr/>
          <a:lstStyle>
            <a:lvl1pPr>
              <a:defRPr/>
            </a:lvl1pPr>
          </a:lstStyle>
          <a:p>
            <a:fld id="{B4C7E6EC-40F6-4A8C-B391-FB2CA6F16F2E}" type="datetime4">
              <a:rPr lang="de-DE" smtClean="0"/>
              <a:t>29. November 2017</a:t>
            </a:fld>
            <a:endParaRPr lang="de-DE"/>
          </a:p>
        </p:txBody>
      </p:sp>
      <p:sp>
        <p:nvSpPr>
          <p:cNvPr id="6" name="Foliennummernplatzhalter 4"/>
          <p:cNvSpPr>
            <a:spLocks noGrp="1"/>
          </p:cNvSpPr>
          <p:nvPr>
            <p:ph type="sldNum" sz="quarter" idx="11"/>
          </p:nvPr>
        </p:nvSpPr>
        <p:spPr>
          <a:ln/>
        </p:spPr>
        <p:txBody>
          <a:bodyPr/>
          <a:lstStyle>
            <a:lvl1pPr>
              <a:defRPr/>
            </a:lvl1pPr>
          </a:lstStyle>
          <a:p>
            <a:fld id="{4892D846-B0A7-4DFB-99C2-AC0D5C4C5C04}" type="slidenum">
              <a:rPr lang="de-DE" smtClean="0"/>
              <a:t>‹Nr.›</a:t>
            </a:fld>
            <a:endParaRPr lang="de-DE"/>
          </a:p>
        </p:txBody>
      </p:sp>
    </p:spTree>
    <p:extLst>
      <p:ext uri="{BB962C8B-B14F-4D97-AF65-F5344CB8AC3E}">
        <p14:creationId xmlns:p14="http://schemas.microsoft.com/office/powerpoint/2010/main" val="3465995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ChangeArrowheads="1"/>
          </p:cNvSpPr>
          <p:nvPr/>
        </p:nvSpPr>
        <p:spPr bwMode="auto">
          <a:xfrm>
            <a:off x="1" y="2"/>
            <a:ext cx="271727" cy="6842125"/>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Calibri" pitchFamily="34" charset="0"/>
              </a:defRPr>
            </a:lvl1pPr>
            <a:lvl2pPr marL="742950" indent="-285750">
              <a:defRPr sz="1600">
                <a:solidFill>
                  <a:schemeClr val="tx1"/>
                </a:solidFill>
                <a:latin typeface="Calibri" pitchFamily="34" charset="0"/>
              </a:defRPr>
            </a:lvl2pPr>
            <a:lvl3pPr marL="1143000" indent="-228600">
              <a:defRPr sz="1600">
                <a:solidFill>
                  <a:schemeClr val="tx1"/>
                </a:solidFill>
                <a:latin typeface="Calibri" pitchFamily="34" charset="0"/>
              </a:defRPr>
            </a:lvl3pPr>
            <a:lvl4pPr marL="1600200" indent="-228600">
              <a:defRPr sz="1600">
                <a:solidFill>
                  <a:schemeClr val="tx1"/>
                </a:solidFill>
                <a:latin typeface="Calibri" pitchFamily="34" charset="0"/>
              </a:defRPr>
            </a:lvl4pPr>
            <a:lvl5pPr marL="2057400" indent="-228600">
              <a:defRPr sz="1600">
                <a:solidFill>
                  <a:schemeClr val="tx1"/>
                </a:solidFill>
                <a:latin typeface="Calibri" pitchFamily="34" charset="0"/>
              </a:defRPr>
            </a:lvl5pPr>
            <a:lvl6pPr marL="2514600" indent="-228600" eaLnBrk="0" fontAlgn="base" hangingPunct="0">
              <a:spcBef>
                <a:spcPct val="50000"/>
              </a:spcBef>
              <a:spcAft>
                <a:spcPct val="0"/>
              </a:spcAft>
              <a:defRPr sz="1600">
                <a:solidFill>
                  <a:schemeClr val="tx1"/>
                </a:solidFill>
                <a:latin typeface="Calibri" pitchFamily="34" charset="0"/>
              </a:defRPr>
            </a:lvl6pPr>
            <a:lvl7pPr marL="2971800" indent="-228600" eaLnBrk="0" fontAlgn="base" hangingPunct="0">
              <a:spcBef>
                <a:spcPct val="50000"/>
              </a:spcBef>
              <a:spcAft>
                <a:spcPct val="0"/>
              </a:spcAft>
              <a:defRPr sz="1600">
                <a:solidFill>
                  <a:schemeClr val="tx1"/>
                </a:solidFill>
                <a:latin typeface="Calibri" pitchFamily="34" charset="0"/>
              </a:defRPr>
            </a:lvl7pPr>
            <a:lvl8pPr marL="3429000" indent="-228600" eaLnBrk="0" fontAlgn="base" hangingPunct="0">
              <a:spcBef>
                <a:spcPct val="50000"/>
              </a:spcBef>
              <a:spcAft>
                <a:spcPct val="0"/>
              </a:spcAft>
              <a:defRPr sz="1600">
                <a:solidFill>
                  <a:schemeClr val="tx1"/>
                </a:solidFill>
                <a:latin typeface="Calibri" pitchFamily="34" charset="0"/>
              </a:defRPr>
            </a:lvl8pPr>
            <a:lvl9pPr marL="3886200" indent="-228600" eaLnBrk="0" fontAlgn="base" hangingPunct="0">
              <a:spcBef>
                <a:spcPct val="50000"/>
              </a:spcBef>
              <a:spcAft>
                <a:spcPct val="0"/>
              </a:spcAft>
              <a:defRPr sz="1600">
                <a:solidFill>
                  <a:schemeClr val="tx1"/>
                </a:solidFill>
                <a:latin typeface="Calibri" pitchFamily="34" charset="0"/>
              </a:defRPr>
            </a:lvl9pPr>
          </a:lstStyle>
          <a:p>
            <a:pPr>
              <a:defRPr/>
            </a:pPr>
            <a:endParaRPr lang="de-DE" altLang="de-DE" smtClean="0"/>
          </a:p>
        </p:txBody>
      </p:sp>
      <p:sp>
        <p:nvSpPr>
          <p:cNvPr id="1028" name="Rectangle 8"/>
          <p:cNvSpPr>
            <a:spLocks noChangeArrowheads="1"/>
          </p:cNvSpPr>
          <p:nvPr/>
        </p:nvSpPr>
        <p:spPr bwMode="auto">
          <a:xfrm rot="-5400000">
            <a:off x="-1176486" y="3053028"/>
            <a:ext cx="2580002"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1600">
                <a:solidFill>
                  <a:schemeClr val="tx1"/>
                </a:solidFill>
                <a:latin typeface="Calibri" pitchFamily="34" charset="0"/>
              </a:defRPr>
            </a:lvl1pPr>
            <a:lvl2pPr marL="742950" indent="-285750">
              <a:defRPr sz="1600">
                <a:solidFill>
                  <a:schemeClr val="tx1"/>
                </a:solidFill>
                <a:latin typeface="Calibri" pitchFamily="34" charset="0"/>
              </a:defRPr>
            </a:lvl2pPr>
            <a:lvl3pPr marL="1143000" indent="-228600">
              <a:defRPr sz="1600">
                <a:solidFill>
                  <a:schemeClr val="tx1"/>
                </a:solidFill>
                <a:latin typeface="Calibri" pitchFamily="34" charset="0"/>
              </a:defRPr>
            </a:lvl3pPr>
            <a:lvl4pPr marL="1600200" indent="-228600">
              <a:defRPr sz="1600">
                <a:solidFill>
                  <a:schemeClr val="tx1"/>
                </a:solidFill>
                <a:latin typeface="Calibri" pitchFamily="34" charset="0"/>
              </a:defRPr>
            </a:lvl4pPr>
            <a:lvl5pPr marL="2057400" indent="-228600">
              <a:defRPr sz="1600">
                <a:solidFill>
                  <a:schemeClr val="tx1"/>
                </a:solidFill>
                <a:latin typeface="Calibri" pitchFamily="34" charset="0"/>
              </a:defRPr>
            </a:lvl5pPr>
            <a:lvl6pPr marL="2514600" indent="-228600" eaLnBrk="0" fontAlgn="base" hangingPunct="0">
              <a:spcBef>
                <a:spcPct val="50000"/>
              </a:spcBef>
              <a:spcAft>
                <a:spcPct val="0"/>
              </a:spcAft>
              <a:defRPr sz="1600">
                <a:solidFill>
                  <a:schemeClr val="tx1"/>
                </a:solidFill>
                <a:latin typeface="Calibri" pitchFamily="34" charset="0"/>
              </a:defRPr>
            </a:lvl6pPr>
            <a:lvl7pPr marL="2971800" indent="-228600" eaLnBrk="0" fontAlgn="base" hangingPunct="0">
              <a:spcBef>
                <a:spcPct val="50000"/>
              </a:spcBef>
              <a:spcAft>
                <a:spcPct val="0"/>
              </a:spcAft>
              <a:defRPr sz="1600">
                <a:solidFill>
                  <a:schemeClr val="tx1"/>
                </a:solidFill>
                <a:latin typeface="Calibri" pitchFamily="34" charset="0"/>
              </a:defRPr>
            </a:lvl7pPr>
            <a:lvl8pPr marL="3429000" indent="-228600" eaLnBrk="0" fontAlgn="base" hangingPunct="0">
              <a:spcBef>
                <a:spcPct val="50000"/>
              </a:spcBef>
              <a:spcAft>
                <a:spcPct val="0"/>
              </a:spcAft>
              <a:defRPr sz="1600">
                <a:solidFill>
                  <a:schemeClr val="tx1"/>
                </a:solidFill>
                <a:latin typeface="Calibri" pitchFamily="34" charset="0"/>
              </a:defRPr>
            </a:lvl8pPr>
            <a:lvl9pPr marL="3886200" indent="-228600" eaLnBrk="0" fontAlgn="base" hangingPunct="0">
              <a:spcBef>
                <a:spcPct val="50000"/>
              </a:spcBef>
              <a:spcAft>
                <a:spcPct val="0"/>
              </a:spcAft>
              <a:defRPr sz="1600">
                <a:solidFill>
                  <a:schemeClr val="tx1"/>
                </a:solidFill>
                <a:latin typeface="Calibri" pitchFamily="34" charset="0"/>
              </a:defRPr>
            </a:lvl9pPr>
          </a:lstStyle>
          <a:p>
            <a:pPr eaLnBrk="1" hangingPunct="1">
              <a:spcBef>
                <a:spcPct val="20000"/>
              </a:spcBef>
              <a:defRPr/>
            </a:pPr>
            <a:r>
              <a:rPr lang="de-DE" altLang="de-DE" dirty="0" smtClean="0">
                <a:solidFill>
                  <a:schemeClr val="bg1"/>
                </a:solidFill>
                <a:latin typeface="Tahoma" pitchFamily="34" charset="0"/>
              </a:rPr>
              <a:t>SDGs</a:t>
            </a:r>
            <a:r>
              <a:rPr lang="de-DE" altLang="de-DE" baseline="0" dirty="0" smtClean="0">
                <a:solidFill>
                  <a:schemeClr val="bg1"/>
                </a:solidFill>
                <a:latin typeface="Tahoma" pitchFamily="34" charset="0"/>
              </a:rPr>
              <a:t> – </a:t>
            </a:r>
            <a:r>
              <a:rPr lang="de-DE" altLang="de-DE" baseline="0" dirty="0" err="1" smtClean="0">
                <a:solidFill>
                  <a:schemeClr val="bg1"/>
                </a:solidFill>
                <a:latin typeface="Tahoma" pitchFamily="34" charset="0"/>
              </a:rPr>
              <a:t>Raising</a:t>
            </a:r>
            <a:r>
              <a:rPr lang="de-DE" altLang="de-DE" baseline="0" dirty="0" smtClean="0">
                <a:solidFill>
                  <a:schemeClr val="bg1"/>
                </a:solidFill>
                <a:latin typeface="Tahoma" pitchFamily="34" charset="0"/>
              </a:rPr>
              <a:t> Awareness</a:t>
            </a:r>
            <a:endParaRPr lang="de-DE" altLang="de-DE" dirty="0" smtClean="0">
              <a:solidFill>
                <a:schemeClr val="bg1"/>
              </a:solidFill>
              <a:latin typeface="Tahoma" pitchFamily="34" charset="0"/>
            </a:endParaRPr>
          </a:p>
        </p:txBody>
      </p:sp>
      <p:sp>
        <p:nvSpPr>
          <p:cNvPr id="1029" name="Rectangle 9"/>
          <p:cNvSpPr>
            <a:spLocks noChangeArrowheads="1"/>
          </p:cNvSpPr>
          <p:nvPr/>
        </p:nvSpPr>
        <p:spPr bwMode="auto">
          <a:xfrm>
            <a:off x="-90647" y="5560504"/>
            <a:ext cx="412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600">
                <a:solidFill>
                  <a:schemeClr val="tx1"/>
                </a:solidFill>
                <a:latin typeface="Calibri" pitchFamily="34" charset="0"/>
              </a:defRPr>
            </a:lvl1pPr>
            <a:lvl2pPr marL="742950" indent="-285750">
              <a:defRPr sz="1600">
                <a:solidFill>
                  <a:schemeClr val="tx1"/>
                </a:solidFill>
                <a:latin typeface="Calibri" pitchFamily="34" charset="0"/>
              </a:defRPr>
            </a:lvl2pPr>
            <a:lvl3pPr marL="1143000" indent="-228600">
              <a:defRPr sz="1600">
                <a:solidFill>
                  <a:schemeClr val="tx1"/>
                </a:solidFill>
                <a:latin typeface="Calibri" pitchFamily="34" charset="0"/>
              </a:defRPr>
            </a:lvl3pPr>
            <a:lvl4pPr marL="1600200" indent="-228600">
              <a:defRPr sz="1600">
                <a:solidFill>
                  <a:schemeClr val="tx1"/>
                </a:solidFill>
                <a:latin typeface="Calibri" pitchFamily="34" charset="0"/>
              </a:defRPr>
            </a:lvl4pPr>
            <a:lvl5pPr marL="2057400" indent="-228600">
              <a:defRPr sz="1600">
                <a:solidFill>
                  <a:schemeClr val="tx1"/>
                </a:solidFill>
                <a:latin typeface="Calibri" pitchFamily="34" charset="0"/>
              </a:defRPr>
            </a:lvl5pPr>
            <a:lvl6pPr marL="2514600" indent="-228600" eaLnBrk="0" fontAlgn="base" hangingPunct="0">
              <a:spcBef>
                <a:spcPct val="50000"/>
              </a:spcBef>
              <a:spcAft>
                <a:spcPct val="0"/>
              </a:spcAft>
              <a:defRPr sz="1600">
                <a:solidFill>
                  <a:schemeClr val="tx1"/>
                </a:solidFill>
                <a:latin typeface="Calibri" pitchFamily="34" charset="0"/>
              </a:defRPr>
            </a:lvl6pPr>
            <a:lvl7pPr marL="2971800" indent="-228600" eaLnBrk="0" fontAlgn="base" hangingPunct="0">
              <a:spcBef>
                <a:spcPct val="50000"/>
              </a:spcBef>
              <a:spcAft>
                <a:spcPct val="0"/>
              </a:spcAft>
              <a:defRPr sz="1600">
                <a:solidFill>
                  <a:schemeClr val="tx1"/>
                </a:solidFill>
                <a:latin typeface="Calibri" pitchFamily="34" charset="0"/>
              </a:defRPr>
            </a:lvl7pPr>
            <a:lvl8pPr marL="3429000" indent="-228600" eaLnBrk="0" fontAlgn="base" hangingPunct="0">
              <a:spcBef>
                <a:spcPct val="50000"/>
              </a:spcBef>
              <a:spcAft>
                <a:spcPct val="0"/>
              </a:spcAft>
              <a:defRPr sz="1600">
                <a:solidFill>
                  <a:schemeClr val="tx1"/>
                </a:solidFill>
                <a:latin typeface="Calibri" pitchFamily="34" charset="0"/>
              </a:defRPr>
            </a:lvl8pPr>
            <a:lvl9pPr marL="3886200" indent="-228600" eaLnBrk="0" fontAlgn="base" hangingPunct="0">
              <a:spcBef>
                <a:spcPct val="50000"/>
              </a:spcBef>
              <a:spcAft>
                <a:spcPct val="0"/>
              </a:spcAft>
              <a:defRPr sz="1600">
                <a:solidFill>
                  <a:schemeClr val="tx1"/>
                </a:solidFill>
                <a:latin typeface="Calibri" pitchFamily="34" charset="0"/>
              </a:defRPr>
            </a:lvl9pPr>
          </a:lstStyle>
          <a:p>
            <a:pPr algn="r" eaLnBrk="1" hangingPunct="1">
              <a:spcBef>
                <a:spcPct val="20000"/>
              </a:spcBef>
              <a:defRPr/>
            </a:pPr>
            <a:fld id="{5FBDFDC7-1EF7-43F9-AB67-405503ECAA8A}" type="slidenum">
              <a:rPr lang="de-DE" altLang="de-DE" sz="1200" smtClean="0">
                <a:solidFill>
                  <a:schemeClr val="bg1"/>
                </a:solidFill>
                <a:latin typeface="Tahoma" pitchFamily="34" charset="0"/>
              </a:rPr>
              <a:pPr algn="r" eaLnBrk="1" hangingPunct="1">
                <a:spcBef>
                  <a:spcPct val="20000"/>
                </a:spcBef>
                <a:defRPr/>
              </a:pPr>
              <a:t>‹Nr.›</a:t>
            </a:fld>
            <a:endParaRPr lang="de-DE" altLang="de-DE" sz="1200" dirty="0" smtClean="0">
              <a:solidFill>
                <a:schemeClr val="bg1"/>
              </a:solidFill>
              <a:latin typeface="Tahoma" pitchFamily="34" charset="0"/>
            </a:endParaRPr>
          </a:p>
        </p:txBody>
      </p:sp>
      <p:pic>
        <p:nvPicPr>
          <p:cNvPr id="1030" name="Picture 11" descr="HFT_EK1_CMYK_maxH16m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18218" y="169133"/>
            <a:ext cx="933557"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2"/>
          <p:cNvSpPr>
            <a:spLocks noGrp="1" noChangeArrowheads="1"/>
          </p:cNvSpPr>
          <p:nvPr>
            <p:ph type="title"/>
          </p:nvPr>
        </p:nvSpPr>
        <p:spPr bwMode="auto">
          <a:xfrm>
            <a:off x="739511" y="609600"/>
            <a:ext cx="810021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err="1" smtClean="0"/>
              <a:t>Klicken</a:t>
            </a:r>
            <a:r>
              <a:rPr lang="en-US" altLang="en-US" dirty="0" smtClean="0"/>
              <a:t> </a:t>
            </a:r>
            <a:r>
              <a:rPr lang="en-US" altLang="en-US" dirty="0" err="1" smtClean="0"/>
              <a:t>Sie</a:t>
            </a:r>
            <a:r>
              <a:rPr lang="en-US" altLang="en-US" dirty="0" smtClean="0"/>
              <a:t>, um das </a:t>
            </a:r>
            <a:r>
              <a:rPr lang="en-US" altLang="en-US" dirty="0" err="1" smtClean="0"/>
              <a:t>Titelformat</a:t>
            </a:r>
            <a:r>
              <a:rPr lang="en-US" altLang="en-US" dirty="0" smtClean="0"/>
              <a:t> </a:t>
            </a:r>
            <a:r>
              <a:rPr lang="en-US" altLang="en-US" dirty="0" err="1" smtClean="0"/>
              <a:t>zu</a:t>
            </a:r>
            <a:r>
              <a:rPr lang="en-US" altLang="en-US" dirty="0" smtClean="0"/>
              <a:t> </a:t>
            </a:r>
            <a:r>
              <a:rPr lang="en-US" altLang="en-US" dirty="0" err="1" smtClean="0"/>
              <a:t>bearbeiten</a:t>
            </a:r>
            <a:endParaRPr lang="en-US" altLang="en-US" dirty="0" smtClean="0"/>
          </a:p>
        </p:txBody>
      </p:sp>
      <p:sp>
        <p:nvSpPr>
          <p:cNvPr id="1032" name="Rectangle 5"/>
          <p:cNvSpPr>
            <a:spLocks noGrp="1" noChangeArrowheads="1"/>
          </p:cNvSpPr>
          <p:nvPr>
            <p:ph type="body" idx="1"/>
          </p:nvPr>
        </p:nvSpPr>
        <p:spPr bwMode="auto">
          <a:xfrm>
            <a:off x="739512" y="1671638"/>
            <a:ext cx="8101939"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CH" altLang="de-CH" dirty="0" smtClean="0"/>
              <a:t>Klicken Sie, um die Formate des Vorlagentextes zu bearbeiten</a:t>
            </a:r>
          </a:p>
          <a:p>
            <a:pPr lvl="1"/>
            <a:r>
              <a:rPr lang="de-CH" altLang="de-CH" dirty="0" smtClean="0"/>
              <a:t>Zweite Ebene</a:t>
            </a:r>
          </a:p>
          <a:p>
            <a:pPr lvl="2"/>
            <a:r>
              <a:rPr lang="de-CH" altLang="de-CH" dirty="0" smtClean="0"/>
              <a:t>Dritte Ebene</a:t>
            </a:r>
          </a:p>
          <a:p>
            <a:pPr lvl="3"/>
            <a:r>
              <a:rPr lang="de-CH" altLang="de-CH" dirty="0" smtClean="0"/>
              <a:t>Vierte Ebene</a:t>
            </a:r>
          </a:p>
          <a:p>
            <a:pPr lvl="4"/>
            <a:r>
              <a:rPr lang="de-CH" altLang="de-CH" dirty="0" smtClean="0"/>
              <a:t>Fünfte Ebene</a:t>
            </a:r>
          </a:p>
        </p:txBody>
      </p:sp>
      <p:sp>
        <p:nvSpPr>
          <p:cNvPr id="11" name="Datumsplatzhalter 3"/>
          <p:cNvSpPr>
            <a:spLocks noGrp="1"/>
          </p:cNvSpPr>
          <p:nvPr>
            <p:ph type="dt" sz="half" idx="2"/>
          </p:nvPr>
        </p:nvSpPr>
        <p:spPr bwMode="auto">
          <a:xfrm>
            <a:off x="350838" y="6440488"/>
            <a:ext cx="2292483"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spcBef>
                <a:spcPct val="0"/>
              </a:spcBef>
              <a:defRPr sz="900">
                <a:solidFill>
                  <a:schemeClr val="bg2"/>
                </a:solidFill>
                <a:latin typeface="+mj-lt"/>
              </a:defRPr>
            </a:lvl1pPr>
          </a:lstStyle>
          <a:p>
            <a:fld id="{40555E9A-FE67-4572-8848-C2927C601076}" type="datetime4">
              <a:rPr lang="de-DE" smtClean="0"/>
              <a:t>29. November 2017</a:t>
            </a:fld>
            <a:endParaRPr lang="de-DE" dirty="0"/>
          </a:p>
        </p:txBody>
      </p:sp>
      <p:sp>
        <p:nvSpPr>
          <p:cNvPr id="12" name="Foliennummernplatzhalter 4"/>
          <p:cNvSpPr>
            <a:spLocks noGrp="1"/>
          </p:cNvSpPr>
          <p:nvPr>
            <p:ph type="sldNum" sz="quarter" idx="4"/>
          </p:nvPr>
        </p:nvSpPr>
        <p:spPr bwMode="auto">
          <a:xfrm>
            <a:off x="6856812" y="6324600"/>
            <a:ext cx="1984639" cy="3810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spcBef>
                <a:spcPct val="0"/>
              </a:spcBef>
              <a:defRPr sz="900">
                <a:solidFill>
                  <a:srgbClr val="000066"/>
                </a:solidFill>
                <a:latin typeface="+mj-lt"/>
              </a:defRPr>
            </a:lvl1pPr>
          </a:lstStyle>
          <a:p>
            <a:fld id="{4892D846-B0A7-4DFB-99C2-AC0D5C4C5C04}" type="slidenum">
              <a:rPr lang="de-DE" smtClean="0"/>
              <a:pPr/>
              <a:t>‹Nr.›</a:t>
            </a:fld>
            <a:r>
              <a:rPr lang="de-DE" smtClean="0"/>
              <a:t> </a:t>
            </a:r>
            <a:endParaRPr lang="de-DE" dirty="0"/>
          </a:p>
        </p:txBody>
      </p:sp>
      <p:sp>
        <p:nvSpPr>
          <p:cNvPr id="14" name="Slide Number Placeholder 5"/>
          <p:cNvSpPr txBox="1">
            <a:spLocks/>
          </p:cNvSpPr>
          <p:nvPr userDrawn="1"/>
        </p:nvSpPr>
        <p:spPr>
          <a:xfrm>
            <a:off x="8744765" y="6459786"/>
            <a:ext cx="1066020" cy="365125"/>
          </a:xfrm>
          <a:prstGeom prst="rect">
            <a:avLst/>
          </a:prstGeom>
        </p:spPr>
        <p:txBody>
          <a:bodyPr vert="horz" lIns="91440" tIns="45720" rIns="91440" bIns="45720" rtlCol="0" anchor="ctr"/>
          <a:lstStyle>
            <a:defPPr>
              <a:defRPr lang="de-DE"/>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t>/ 20 </a:t>
            </a:r>
            <a:endParaRPr lang="de-DE" dirty="0"/>
          </a:p>
        </p:txBody>
      </p:sp>
      <p:sp>
        <p:nvSpPr>
          <p:cNvPr id="15" name="Textfeld 14"/>
          <p:cNvSpPr txBox="1"/>
          <p:nvPr userDrawn="1"/>
        </p:nvSpPr>
        <p:spPr>
          <a:xfrm>
            <a:off x="2021103" y="6459786"/>
            <a:ext cx="6526932" cy="365125"/>
          </a:xfrm>
          <a:prstGeom prst="rect">
            <a:avLst/>
          </a:prstGeom>
          <a:noFill/>
        </p:spPr>
        <p:txBody>
          <a:bodyPr wrap="square" rtlCol="0" anchor="ctr" anchorCtr="0">
            <a:no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bg1"/>
                </a:solidFill>
              </a:rPr>
              <a:t>Rapid just-in-time and task-adequate geodata provision for Disaster Management</a:t>
            </a:r>
            <a:endParaRPr lang="de-DE" sz="1050" dirty="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p:txStyles>
    <p:titleStyle>
      <a:lvl1pPr algn="l" rtl="0" eaLnBrk="1" fontAlgn="base" hangingPunct="1">
        <a:spcBef>
          <a:spcPct val="0"/>
        </a:spcBef>
        <a:spcAft>
          <a:spcPct val="0"/>
        </a:spcAft>
        <a:defRPr sz="2800" b="1">
          <a:solidFill>
            <a:srgbClr val="000066"/>
          </a:solidFill>
          <a:latin typeface="+mn-lt"/>
          <a:ea typeface="+mj-ea"/>
          <a:cs typeface="+mj-cs"/>
        </a:defRPr>
      </a:lvl1pPr>
      <a:lvl2pPr algn="l" rtl="0" eaLnBrk="1" fontAlgn="base" hangingPunct="1">
        <a:spcBef>
          <a:spcPct val="0"/>
        </a:spcBef>
        <a:spcAft>
          <a:spcPct val="0"/>
        </a:spcAft>
        <a:defRPr sz="2800">
          <a:solidFill>
            <a:srgbClr val="000066"/>
          </a:solidFill>
          <a:latin typeface="Tahoma" pitchFamily="34" charset="0"/>
        </a:defRPr>
      </a:lvl2pPr>
      <a:lvl3pPr algn="l" rtl="0" eaLnBrk="1" fontAlgn="base" hangingPunct="1">
        <a:spcBef>
          <a:spcPct val="0"/>
        </a:spcBef>
        <a:spcAft>
          <a:spcPct val="0"/>
        </a:spcAft>
        <a:defRPr sz="2800">
          <a:solidFill>
            <a:srgbClr val="000066"/>
          </a:solidFill>
          <a:latin typeface="Tahoma" pitchFamily="34" charset="0"/>
        </a:defRPr>
      </a:lvl3pPr>
      <a:lvl4pPr algn="l" rtl="0" eaLnBrk="1" fontAlgn="base" hangingPunct="1">
        <a:spcBef>
          <a:spcPct val="0"/>
        </a:spcBef>
        <a:spcAft>
          <a:spcPct val="0"/>
        </a:spcAft>
        <a:defRPr sz="2800">
          <a:solidFill>
            <a:srgbClr val="000066"/>
          </a:solidFill>
          <a:latin typeface="Tahoma" pitchFamily="34" charset="0"/>
        </a:defRPr>
      </a:lvl4pPr>
      <a:lvl5pPr algn="l" rtl="0" eaLnBrk="1" fontAlgn="base" hangingPunct="1">
        <a:spcBef>
          <a:spcPct val="0"/>
        </a:spcBef>
        <a:spcAft>
          <a:spcPct val="0"/>
        </a:spcAft>
        <a:defRPr sz="2800">
          <a:solidFill>
            <a:srgbClr val="000066"/>
          </a:solidFill>
          <a:latin typeface="Tahoma" pitchFamily="34" charset="0"/>
        </a:defRPr>
      </a:lvl5pPr>
      <a:lvl6pPr marL="457200" algn="l" rtl="0" eaLnBrk="1" fontAlgn="base" hangingPunct="1">
        <a:spcBef>
          <a:spcPct val="0"/>
        </a:spcBef>
        <a:spcAft>
          <a:spcPct val="0"/>
        </a:spcAft>
        <a:defRPr sz="2800">
          <a:solidFill>
            <a:srgbClr val="000066"/>
          </a:solidFill>
          <a:latin typeface="Tahoma" pitchFamily="34" charset="0"/>
        </a:defRPr>
      </a:lvl6pPr>
      <a:lvl7pPr marL="914400" algn="l" rtl="0" eaLnBrk="1" fontAlgn="base" hangingPunct="1">
        <a:spcBef>
          <a:spcPct val="0"/>
        </a:spcBef>
        <a:spcAft>
          <a:spcPct val="0"/>
        </a:spcAft>
        <a:defRPr sz="2800">
          <a:solidFill>
            <a:srgbClr val="000066"/>
          </a:solidFill>
          <a:latin typeface="Tahoma" pitchFamily="34" charset="0"/>
        </a:defRPr>
      </a:lvl7pPr>
      <a:lvl8pPr marL="1371600" algn="l" rtl="0" eaLnBrk="1" fontAlgn="base" hangingPunct="1">
        <a:spcBef>
          <a:spcPct val="0"/>
        </a:spcBef>
        <a:spcAft>
          <a:spcPct val="0"/>
        </a:spcAft>
        <a:defRPr sz="2800">
          <a:solidFill>
            <a:srgbClr val="000066"/>
          </a:solidFill>
          <a:latin typeface="Tahoma" pitchFamily="34" charset="0"/>
        </a:defRPr>
      </a:lvl8pPr>
      <a:lvl9pPr marL="1828800" algn="l" rtl="0" eaLnBrk="1" fontAlgn="base" hangingPunct="1">
        <a:spcBef>
          <a:spcPct val="0"/>
        </a:spcBef>
        <a:spcAft>
          <a:spcPct val="0"/>
        </a:spcAft>
        <a:defRPr sz="2800">
          <a:solidFill>
            <a:srgbClr val="000066"/>
          </a:solidFill>
          <a:latin typeface="Tahoma" pitchFamily="34" charset="0"/>
        </a:defRPr>
      </a:lvl9pPr>
    </p:titleStyle>
    <p:bodyStyle>
      <a:lvl1pPr marL="342900" indent="-342900" algn="l" rtl="0" eaLnBrk="1" fontAlgn="base" hangingPunct="1">
        <a:spcBef>
          <a:spcPct val="35000"/>
        </a:spcBef>
        <a:spcAft>
          <a:spcPct val="0"/>
        </a:spcAft>
        <a:buFont typeface="Wingdings" panose="05000000000000000000" pitchFamily="2" charset="2"/>
        <a:buChar char="§"/>
        <a:defRPr sz="1600">
          <a:solidFill>
            <a:srgbClr val="000072"/>
          </a:solidFill>
          <a:latin typeface="+mn-lt"/>
          <a:ea typeface="+mn-ea"/>
          <a:cs typeface="+mn-cs"/>
        </a:defRPr>
      </a:lvl1pPr>
      <a:lvl2pPr marL="742950" indent="-285750" algn="l" rtl="0" eaLnBrk="1" fontAlgn="base" hangingPunct="1">
        <a:spcBef>
          <a:spcPct val="35000"/>
        </a:spcBef>
        <a:spcAft>
          <a:spcPct val="0"/>
        </a:spcAft>
        <a:buChar char="–"/>
        <a:defRPr sz="1600">
          <a:solidFill>
            <a:srgbClr val="000072"/>
          </a:solidFill>
          <a:latin typeface="+mn-lt"/>
        </a:defRPr>
      </a:lvl2pPr>
      <a:lvl3pPr marL="1085850" indent="-228600" algn="l" rtl="0" eaLnBrk="1" fontAlgn="base" hangingPunct="1">
        <a:spcBef>
          <a:spcPct val="35000"/>
        </a:spcBef>
        <a:spcAft>
          <a:spcPct val="0"/>
        </a:spcAft>
        <a:buChar char="•"/>
        <a:defRPr sz="1600">
          <a:solidFill>
            <a:srgbClr val="000072"/>
          </a:solidFill>
          <a:latin typeface="+mn-lt"/>
        </a:defRPr>
      </a:lvl3pPr>
      <a:lvl4pPr marL="1428750" indent="-228600" algn="l" rtl="0" eaLnBrk="1" fontAlgn="base" hangingPunct="1">
        <a:spcBef>
          <a:spcPct val="35000"/>
        </a:spcBef>
        <a:spcAft>
          <a:spcPct val="0"/>
        </a:spcAft>
        <a:buChar char="–"/>
        <a:defRPr sz="1600">
          <a:solidFill>
            <a:srgbClr val="000072"/>
          </a:solidFill>
          <a:latin typeface="+mn-lt"/>
        </a:defRPr>
      </a:lvl4pPr>
      <a:lvl5pPr marL="1771650" indent="-228600" algn="l" rtl="0" eaLnBrk="1" fontAlgn="base" hangingPunct="1">
        <a:spcBef>
          <a:spcPct val="35000"/>
        </a:spcBef>
        <a:spcAft>
          <a:spcPct val="0"/>
        </a:spcAft>
        <a:buChar char="»"/>
        <a:defRPr sz="1600">
          <a:solidFill>
            <a:srgbClr val="000072"/>
          </a:solidFill>
          <a:latin typeface="+mn-lt"/>
        </a:defRPr>
      </a:lvl5pPr>
      <a:lvl6pPr marL="2228850" indent="-228600" algn="l" rtl="0" eaLnBrk="1" fontAlgn="base" hangingPunct="1">
        <a:spcBef>
          <a:spcPct val="35000"/>
        </a:spcBef>
        <a:spcAft>
          <a:spcPct val="0"/>
        </a:spcAft>
        <a:buChar char="»"/>
        <a:defRPr sz="1600">
          <a:solidFill>
            <a:srgbClr val="000072"/>
          </a:solidFill>
          <a:latin typeface="+mn-lt"/>
        </a:defRPr>
      </a:lvl6pPr>
      <a:lvl7pPr marL="2686050" indent="-228600" algn="l" rtl="0" eaLnBrk="1" fontAlgn="base" hangingPunct="1">
        <a:spcBef>
          <a:spcPct val="35000"/>
        </a:spcBef>
        <a:spcAft>
          <a:spcPct val="0"/>
        </a:spcAft>
        <a:buChar char="»"/>
        <a:defRPr sz="1600">
          <a:solidFill>
            <a:srgbClr val="000072"/>
          </a:solidFill>
          <a:latin typeface="+mn-lt"/>
        </a:defRPr>
      </a:lvl7pPr>
      <a:lvl8pPr marL="3143250" indent="-228600" algn="l" rtl="0" eaLnBrk="1" fontAlgn="base" hangingPunct="1">
        <a:spcBef>
          <a:spcPct val="35000"/>
        </a:spcBef>
        <a:spcAft>
          <a:spcPct val="0"/>
        </a:spcAft>
        <a:buChar char="»"/>
        <a:defRPr sz="1600">
          <a:solidFill>
            <a:srgbClr val="000072"/>
          </a:solidFill>
          <a:latin typeface="+mn-lt"/>
        </a:defRPr>
      </a:lvl8pPr>
      <a:lvl9pPr marL="3600450" indent="-228600" algn="l" rtl="0" eaLnBrk="1" fontAlgn="base" hangingPunct="1">
        <a:spcBef>
          <a:spcPct val="35000"/>
        </a:spcBef>
        <a:spcAft>
          <a:spcPct val="0"/>
        </a:spcAft>
        <a:buChar char="»"/>
        <a:defRPr sz="1600">
          <a:solidFill>
            <a:srgbClr val="00007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sa/3.0/d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lettre.de/content/uwe-jochum_urheber-ohne-recht" TargetMode="External"/><Relationship Id="rId2" Type="http://schemas.openxmlformats.org/officeDocument/2006/relationships/hyperlink" Target="https://openaccess.mpg.de/Berlin-Declaration" TargetMode="External"/><Relationship Id="rId1" Type="http://schemas.openxmlformats.org/officeDocument/2006/relationships/slideLayout" Target="../slideLayouts/slideLayout2.xml"/><Relationship Id="rId4" Type="http://schemas.openxmlformats.org/officeDocument/2006/relationships/hyperlink" Target="https://cs.lbl.gov/what-we-do/data-driven-scienc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naur.com/Conc.Surv.html" TargetMode="External"/><Relationship Id="rId2" Type="http://schemas.openxmlformats.org/officeDocument/2006/relationships/hyperlink" Target="http://online.liebertpub.com/doi/pdfplus/10.1089/big.2013.1508" TargetMode="External"/><Relationship Id="rId1" Type="http://schemas.openxmlformats.org/officeDocument/2006/relationships/slideLayout" Target="../slideLayouts/slideLayout2.xml"/><Relationship Id="rId4" Type="http://schemas.openxmlformats.org/officeDocument/2006/relationships/hyperlink" Target="https://www.igi-global.com/dictionary/data-driven-science/39435"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867854" y="1335318"/>
            <a:ext cx="6996113" cy="2452769"/>
          </a:xfrm>
        </p:spPr>
        <p:txBody>
          <a:bodyPr>
            <a:noAutofit/>
          </a:bodyPr>
          <a:lstStyle/>
          <a:p>
            <a:pPr algn="r"/>
            <a:r>
              <a:rPr lang="en-US" sz="3200" dirty="0"/>
              <a:t>Global Challenges and Data-Driven Science: An approach for raising awareness about Indicators for the Sustainable Development Goals</a:t>
            </a:r>
            <a:endParaRPr lang="de-DE" sz="3200" dirty="0"/>
          </a:p>
        </p:txBody>
      </p:sp>
      <p:sp>
        <p:nvSpPr>
          <p:cNvPr id="3" name="Untertitel 2"/>
          <p:cNvSpPr>
            <a:spLocks noGrp="1"/>
          </p:cNvSpPr>
          <p:nvPr>
            <p:ph type="subTitle" idx="1"/>
          </p:nvPr>
        </p:nvSpPr>
        <p:spPr>
          <a:xfrm>
            <a:off x="762227" y="4139483"/>
            <a:ext cx="8172450" cy="1143000"/>
          </a:xfrm>
        </p:spPr>
        <p:txBody>
          <a:bodyPr/>
          <a:lstStyle/>
          <a:p>
            <a:pPr algn="r"/>
            <a:r>
              <a:rPr lang="de-DE" cap="small" dirty="0"/>
              <a:t>Franz-Josef Behr </a:t>
            </a:r>
            <a:r>
              <a:rPr lang="de-DE" cap="none" dirty="0" smtClean="0"/>
              <a:t>&amp; </a:t>
            </a:r>
            <a:r>
              <a:rPr lang="de-DE" cap="small" dirty="0" smtClean="0"/>
              <a:t>Muhammad Yahya</a:t>
            </a:r>
          </a:p>
          <a:p>
            <a:pPr algn="r"/>
            <a:r>
              <a:rPr lang="de-DE" dirty="0" smtClean="0"/>
              <a:t>Stuttgart University </a:t>
            </a:r>
            <a:r>
              <a:rPr lang="de-DE" dirty="0" err="1" smtClean="0"/>
              <a:t>of</a:t>
            </a:r>
            <a:r>
              <a:rPr lang="de-DE" dirty="0" smtClean="0"/>
              <a:t> Applied </a:t>
            </a:r>
            <a:r>
              <a:rPr lang="de-DE" dirty="0" err="1" smtClean="0"/>
              <a:t>Sciences</a:t>
            </a:r>
            <a:r>
              <a:rPr lang="de-DE" dirty="0" smtClean="0"/>
              <a:t/>
            </a:r>
            <a:br>
              <a:rPr lang="de-DE" dirty="0" smtClean="0"/>
            </a:br>
            <a:r>
              <a:rPr lang="de-DE" dirty="0"/>
              <a:t>ICA </a:t>
            </a:r>
            <a:r>
              <a:rPr lang="de-DE" dirty="0" err="1"/>
              <a:t>Commission</a:t>
            </a:r>
            <a:r>
              <a:rPr lang="de-DE" dirty="0"/>
              <a:t> on Standards </a:t>
            </a:r>
            <a:r>
              <a:rPr lang="de-DE" dirty="0" err="1"/>
              <a:t>and</a:t>
            </a:r>
            <a:r>
              <a:rPr lang="de-DE" dirty="0"/>
              <a:t> </a:t>
            </a:r>
            <a:r>
              <a:rPr lang="de-DE" dirty="0" err="1"/>
              <a:t>Spatial</a:t>
            </a:r>
            <a:r>
              <a:rPr lang="de-DE" dirty="0"/>
              <a:t> Data </a:t>
            </a:r>
            <a:r>
              <a:rPr lang="de-DE" dirty="0" err="1" smtClean="0"/>
              <a:t>Infrastructrures</a:t>
            </a:r>
            <a:endParaRPr lang="de-DE" dirty="0" smtClean="0"/>
          </a:p>
          <a:p>
            <a:pPr algn="r"/>
            <a:endParaRPr lang="de-DE" dirty="0" smtClean="0"/>
          </a:p>
          <a:p>
            <a:pPr algn="r"/>
            <a:r>
              <a:rPr lang="de-DE" dirty="0"/>
              <a:t>International CODATA 2017 Conference  </a:t>
            </a:r>
            <a:r>
              <a:rPr lang="en-US" dirty="0"/>
              <a:t>“Global Challenges and </a:t>
            </a:r>
            <a:r>
              <a:rPr lang="en-US" dirty="0" smtClean="0"/>
              <a:t>Data-Driven </a:t>
            </a:r>
            <a:r>
              <a:rPr lang="en-US" dirty="0"/>
              <a:t>Science</a:t>
            </a:r>
            <a:r>
              <a:rPr lang="en-US" dirty="0" smtClean="0"/>
              <a:t>”</a:t>
            </a:r>
            <a:br>
              <a:rPr lang="en-US" dirty="0" smtClean="0"/>
            </a:br>
            <a:r>
              <a:rPr lang="en-US" dirty="0" smtClean="0"/>
              <a:t>Sankt Petersburg, 2017-10-11</a:t>
            </a:r>
            <a:endParaRPr lang="de-DE" altLang="de-DE" dirty="0">
              <a:solidFill>
                <a:schemeClr val="bg1"/>
              </a:solidFill>
            </a:endParaRPr>
          </a:p>
        </p:txBody>
      </p:sp>
      <p:sp>
        <p:nvSpPr>
          <p:cNvPr id="7" name="Foliennummernplatzhalter 6"/>
          <p:cNvSpPr>
            <a:spLocks noGrp="1"/>
          </p:cNvSpPr>
          <p:nvPr>
            <p:ph type="sldNum" sz="quarter" idx="11"/>
          </p:nvPr>
        </p:nvSpPr>
        <p:spPr/>
        <p:txBody>
          <a:bodyPr/>
          <a:lstStyle/>
          <a:p>
            <a:fld id="{4892D846-B0A7-4DFB-99C2-AC0D5C4C5C04}" type="slidenum">
              <a:rPr lang="de-DE" smtClean="0"/>
              <a:t>1</a:t>
            </a:fld>
            <a:endParaRPr lang="de-DE" dirty="0"/>
          </a:p>
        </p:txBody>
      </p:sp>
      <p:pic>
        <p:nvPicPr>
          <p:cNvPr id="6" name="Picture 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1130" y="6085622"/>
            <a:ext cx="791865" cy="344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noChangeArrowheads="1"/>
          </p:cNvSpPr>
          <p:nvPr/>
        </p:nvSpPr>
        <p:spPr bwMode="auto">
          <a:xfrm>
            <a:off x="1918899" y="6367909"/>
            <a:ext cx="66246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r>
              <a:rPr lang="de-DE" altLang="de-DE" sz="1100" smtClean="0">
                <a:solidFill>
                  <a:schemeClr val="tx1"/>
                </a:solidFill>
                <a:latin typeface="Arial" charset="0"/>
              </a:rPr>
              <a:t>Content is licensed under Creative Commons-License CC BY-NC-SA</a:t>
            </a:r>
            <a:endParaRPr lang="de-DE" altLang="de-DE" sz="1100">
              <a:solidFill>
                <a:schemeClr val="tx1"/>
              </a:solidFill>
              <a:latin typeface="Arial" charset="0"/>
            </a:endParaRPr>
          </a:p>
        </p:txBody>
      </p:sp>
    </p:spTree>
    <p:extLst>
      <p:ext uri="{BB962C8B-B14F-4D97-AF65-F5344CB8AC3E}">
        <p14:creationId xmlns:p14="http://schemas.microsoft.com/office/powerpoint/2010/main" val="4214047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Ethymology</a:t>
            </a:r>
          </a:p>
        </p:txBody>
      </p:sp>
      <p:sp>
        <p:nvSpPr>
          <p:cNvPr id="3" name="Inhaltsplatzhalter 2"/>
          <p:cNvSpPr>
            <a:spLocks noGrp="1"/>
          </p:cNvSpPr>
          <p:nvPr>
            <p:ph idx="1"/>
          </p:nvPr>
        </p:nvSpPr>
        <p:spPr/>
        <p:txBody>
          <a:bodyPr/>
          <a:lstStyle/>
          <a:p>
            <a:r>
              <a:rPr lang="de-DE" b="1" dirty="0"/>
              <a:t>Data</a:t>
            </a:r>
            <a:r>
              <a:rPr lang="de-DE" dirty="0"/>
              <a:t>: </a:t>
            </a:r>
            <a:r>
              <a:rPr lang="de-DE" dirty="0" err="1"/>
              <a:t>refers</a:t>
            </a:r>
            <a:r>
              <a:rPr lang="de-DE" dirty="0"/>
              <a:t> </a:t>
            </a:r>
            <a:r>
              <a:rPr lang="de-DE" dirty="0" err="1"/>
              <a:t>to</a:t>
            </a:r>
            <a:r>
              <a:rPr lang="de-DE" dirty="0"/>
              <a:t> </a:t>
            </a:r>
            <a:r>
              <a:rPr lang="en-US" dirty="0"/>
              <a:t>acquisition, transformation, storing and retrieval of vast volumes and varieties of information</a:t>
            </a:r>
          </a:p>
          <a:p>
            <a:r>
              <a:rPr lang="en-US" b="1" dirty="0"/>
              <a:t>Data</a:t>
            </a:r>
            <a:r>
              <a:rPr lang="en-US" dirty="0"/>
              <a:t>-</a:t>
            </a:r>
            <a:r>
              <a:rPr lang="en-US" b="1" dirty="0"/>
              <a:t>Driven: </a:t>
            </a:r>
            <a:r>
              <a:rPr lang="en-US" dirty="0"/>
              <a:t>means that progress in an activity is derived by </a:t>
            </a:r>
            <a:r>
              <a:rPr lang="en-US" b="1" dirty="0"/>
              <a:t>data</a:t>
            </a:r>
            <a:endParaRPr lang="de-DE" dirty="0"/>
          </a:p>
          <a:p>
            <a:r>
              <a:rPr lang="de-DE" b="1" dirty="0"/>
              <a:t>Science</a:t>
            </a:r>
            <a:r>
              <a:rPr lang="de-DE" dirty="0"/>
              <a:t>: </a:t>
            </a:r>
            <a:r>
              <a:rPr lang="de-DE" dirty="0" err="1"/>
              <a:t>refers</a:t>
            </a:r>
            <a:r>
              <a:rPr lang="de-DE" dirty="0"/>
              <a:t> </a:t>
            </a:r>
            <a:r>
              <a:rPr lang="en-US" dirty="0"/>
              <a:t>to extract insights from the data by applying scientific methods</a:t>
            </a:r>
          </a:p>
          <a:p>
            <a:endParaRPr lang="de-DE" dirty="0" smtClean="0"/>
          </a:p>
          <a:p>
            <a:endParaRPr lang="de-DE" dirty="0"/>
          </a:p>
          <a:p>
            <a:endParaRPr lang="de-DE" dirty="0"/>
          </a:p>
        </p:txBody>
      </p:sp>
      <p:sp>
        <p:nvSpPr>
          <p:cNvPr id="4" name="Datumsplatzhalter 3"/>
          <p:cNvSpPr>
            <a:spLocks noGrp="1"/>
          </p:cNvSpPr>
          <p:nvPr>
            <p:ph type="dt" sz="half" idx="10"/>
          </p:nvPr>
        </p:nvSpPr>
        <p:spPr/>
        <p:txBody>
          <a:bodyPr/>
          <a:lstStyle/>
          <a:p>
            <a:endParaRPr lang="de-DE" dirty="0"/>
          </a:p>
        </p:txBody>
      </p:sp>
      <p:sp>
        <p:nvSpPr>
          <p:cNvPr id="5" name="Foliennummernplatzhalter 4"/>
          <p:cNvSpPr>
            <a:spLocks noGrp="1"/>
          </p:cNvSpPr>
          <p:nvPr>
            <p:ph type="sldNum" sz="quarter" idx="11"/>
          </p:nvPr>
        </p:nvSpPr>
        <p:spPr/>
        <p:txBody>
          <a:bodyPr/>
          <a:lstStyle/>
          <a:p>
            <a:fld id="{4892D846-B0A7-4DFB-99C2-AC0D5C4C5C04}" type="slidenum">
              <a:rPr lang="de-DE" smtClean="0"/>
              <a:pPr/>
              <a:t>10</a:t>
            </a:fld>
            <a:r>
              <a:rPr lang="de-DE" smtClean="0"/>
              <a:t> </a:t>
            </a:r>
            <a:endParaRPr lang="de-DE" dirty="0"/>
          </a:p>
        </p:txBody>
      </p:sp>
    </p:spTree>
    <p:extLst>
      <p:ext uri="{BB962C8B-B14F-4D97-AF65-F5344CB8AC3E}">
        <p14:creationId xmlns:p14="http://schemas.microsoft.com/office/powerpoint/2010/main" val="847787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Basic </a:t>
            </a:r>
            <a:r>
              <a:rPr lang="de-DE" dirty="0" err="1" smtClean="0"/>
              <a:t>project</a:t>
            </a:r>
            <a:r>
              <a:rPr lang="de-DE" dirty="0" smtClean="0"/>
              <a:t> </a:t>
            </a:r>
            <a:r>
              <a:rPr lang="de-DE" dirty="0" err="1" smtClean="0"/>
              <a:t>goal</a:t>
            </a:r>
            <a:endParaRPr lang="de-DE" dirty="0"/>
          </a:p>
        </p:txBody>
      </p:sp>
      <p:sp>
        <p:nvSpPr>
          <p:cNvPr id="5" name="Foliennummernplatzhalter 4"/>
          <p:cNvSpPr>
            <a:spLocks noGrp="1"/>
          </p:cNvSpPr>
          <p:nvPr>
            <p:ph type="sldNum" sz="quarter" idx="11"/>
          </p:nvPr>
        </p:nvSpPr>
        <p:spPr/>
        <p:txBody>
          <a:bodyPr/>
          <a:lstStyle/>
          <a:p>
            <a:fld id="{4892D846-B0A7-4DFB-99C2-AC0D5C4C5C04}" type="slidenum">
              <a:rPr lang="de-DE" smtClean="0"/>
              <a:pPr/>
              <a:t>11</a:t>
            </a:fld>
            <a:r>
              <a:rPr lang="de-DE" smtClean="0"/>
              <a:t> </a:t>
            </a:r>
            <a:endParaRPr lang="de-DE" dirty="0"/>
          </a:p>
        </p:txBody>
      </p:sp>
      <p:sp>
        <p:nvSpPr>
          <p:cNvPr id="6" name="Rechteck 5"/>
          <p:cNvSpPr/>
          <p:nvPr/>
        </p:nvSpPr>
        <p:spPr>
          <a:xfrm>
            <a:off x="2120365" y="2736328"/>
            <a:ext cx="4953000" cy="3416320"/>
          </a:xfrm>
          <a:prstGeom prst="rect">
            <a:avLst/>
          </a:prstGeom>
        </p:spPr>
        <p:txBody>
          <a:bodyPr>
            <a:spAutoFit/>
          </a:bodyPr>
          <a:lstStyle/>
          <a:p>
            <a:r>
              <a:rPr lang="de-DE" sz="2400" dirty="0" err="1"/>
              <a:t>To</a:t>
            </a:r>
            <a:r>
              <a:rPr lang="de-DE" sz="2400" dirty="0"/>
              <a:t> </a:t>
            </a:r>
            <a:r>
              <a:rPr lang="de-DE" sz="2400" dirty="0" err="1"/>
              <a:t>to</a:t>
            </a:r>
            <a:r>
              <a:rPr lang="de-DE" sz="2400" dirty="0"/>
              <a:t> </a:t>
            </a:r>
            <a:r>
              <a:rPr lang="de-DE" sz="2400" dirty="0" err="1"/>
              <a:t>attract</a:t>
            </a:r>
            <a:r>
              <a:rPr lang="de-DE" sz="2400" dirty="0"/>
              <a:t> </a:t>
            </a:r>
            <a:r>
              <a:rPr lang="de-DE" sz="2400" dirty="0" err="1"/>
              <a:t>attention</a:t>
            </a:r>
            <a:r>
              <a:rPr lang="de-DE" sz="2400" dirty="0"/>
              <a:t> </a:t>
            </a:r>
            <a:r>
              <a:rPr lang="de-DE" sz="2400" dirty="0" err="1"/>
              <a:t>for</a:t>
            </a:r>
            <a:r>
              <a:rPr lang="de-DE" sz="2400" dirty="0"/>
              <a:t> </a:t>
            </a:r>
            <a:r>
              <a:rPr lang="de-DE" sz="2400" dirty="0" err="1"/>
              <a:t>the</a:t>
            </a:r>
            <a:r>
              <a:rPr lang="de-DE" sz="2400" dirty="0"/>
              <a:t> </a:t>
            </a:r>
            <a:r>
              <a:rPr lang="de-DE" sz="2400" dirty="0" smtClean="0"/>
              <a:t>urgent </a:t>
            </a:r>
            <a:r>
              <a:rPr lang="de-DE" sz="2400" dirty="0" err="1" smtClean="0"/>
              <a:t>need</a:t>
            </a:r>
            <a:r>
              <a:rPr lang="de-DE" sz="2400" dirty="0" smtClean="0"/>
              <a:t> </a:t>
            </a:r>
            <a:r>
              <a:rPr lang="de-DE" sz="2400" dirty="0" err="1"/>
              <a:t>of</a:t>
            </a:r>
            <a:r>
              <a:rPr lang="de-DE" sz="2400" dirty="0"/>
              <a:t> </a:t>
            </a:r>
            <a:r>
              <a:rPr lang="de-DE" sz="2400" dirty="0" err="1"/>
              <a:t>implementation</a:t>
            </a:r>
            <a:r>
              <a:rPr lang="de-DE" sz="2400" dirty="0"/>
              <a:t> </a:t>
            </a:r>
            <a:r>
              <a:rPr lang="de-DE" sz="2400" dirty="0" err="1"/>
              <a:t>of</a:t>
            </a:r>
            <a:r>
              <a:rPr lang="de-DE" sz="2400" dirty="0"/>
              <a:t> </a:t>
            </a:r>
            <a:r>
              <a:rPr lang="de-DE" sz="2400" dirty="0" err="1"/>
              <a:t>the</a:t>
            </a:r>
            <a:r>
              <a:rPr lang="de-DE" sz="2400" dirty="0"/>
              <a:t> SDGs in </a:t>
            </a:r>
            <a:r>
              <a:rPr lang="de-DE" sz="2400" dirty="0" err="1"/>
              <a:t>the</a:t>
            </a:r>
            <a:r>
              <a:rPr lang="de-DE" sz="2400" dirty="0"/>
              <a:t> </a:t>
            </a:r>
            <a:r>
              <a:rPr lang="de-DE" sz="2400" dirty="0" err="1"/>
              <a:t>public</a:t>
            </a:r>
            <a:r>
              <a:rPr lang="de-DE" sz="2400" dirty="0"/>
              <a:t> </a:t>
            </a:r>
            <a:r>
              <a:rPr lang="de-DE" sz="2400" dirty="0" err="1"/>
              <a:t>by</a:t>
            </a:r>
            <a:r>
              <a:rPr lang="de-DE" sz="2400" dirty="0"/>
              <a:t> </a:t>
            </a:r>
            <a:r>
              <a:rPr lang="de-DE" sz="2400" dirty="0" smtClean="0"/>
              <a:t/>
            </a:r>
            <a:br>
              <a:rPr lang="de-DE" sz="2400" dirty="0" smtClean="0"/>
            </a:br>
            <a:r>
              <a:rPr lang="de-DE" sz="2400" dirty="0" smtClean="0"/>
              <a:t/>
            </a:r>
            <a:br>
              <a:rPr lang="de-DE" sz="2400" dirty="0" smtClean="0"/>
            </a:br>
            <a:r>
              <a:rPr lang="de-DE" sz="2400" dirty="0" err="1" smtClean="0"/>
              <a:t>attractive</a:t>
            </a:r>
            <a:r>
              <a:rPr lang="de-DE" sz="2400" dirty="0"/>
              <a:t>, </a:t>
            </a:r>
            <a:endParaRPr lang="de-DE" sz="2400" dirty="0" smtClean="0"/>
          </a:p>
          <a:p>
            <a:r>
              <a:rPr lang="de-DE" sz="2400" dirty="0" err="1" smtClean="0"/>
              <a:t>convincing</a:t>
            </a:r>
            <a:r>
              <a:rPr lang="de-DE" sz="2400" dirty="0"/>
              <a:t>, </a:t>
            </a:r>
            <a:endParaRPr lang="de-DE" sz="2400" dirty="0" smtClean="0"/>
          </a:p>
          <a:p>
            <a:r>
              <a:rPr lang="de-DE" sz="2400" dirty="0" err="1" smtClean="0"/>
              <a:t>dynamic</a:t>
            </a:r>
            <a:r>
              <a:rPr lang="de-DE" sz="2400" dirty="0" smtClean="0"/>
              <a:t> </a:t>
            </a:r>
          </a:p>
          <a:p>
            <a:endParaRPr lang="de-DE" sz="2400" dirty="0"/>
          </a:p>
          <a:p>
            <a:r>
              <a:rPr lang="de-DE" sz="2400" dirty="0" err="1" smtClean="0"/>
              <a:t>infographics</a:t>
            </a:r>
            <a:r>
              <a:rPr lang="de-DE" sz="2400" dirty="0"/>
              <a:t>. </a:t>
            </a:r>
          </a:p>
        </p:txBody>
      </p:sp>
    </p:spTree>
    <p:extLst>
      <p:ext uri="{BB962C8B-B14F-4D97-AF65-F5344CB8AC3E}">
        <p14:creationId xmlns:p14="http://schemas.microsoft.com/office/powerpoint/2010/main" val="1814113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A82C3AC8-AFDA-4F1D-B7BE-F3C6E9DC479E}" type="datetime4">
              <a:rPr lang="de-DE" smtClean="0"/>
              <a:t>29. November 2017</a:t>
            </a:fld>
            <a:endParaRPr lang="de-DE"/>
          </a:p>
        </p:txBody>
      </p:sp>
      <p:sp>
        <p:nvSpPr>
          <p:cNvPr id="5" name="Foliennummernplatzhalter 4"/>
          <p:cNvSpPr>
            <a:spLocks noGrp="1"/>
          </p:cNvSpPr>
          <p:nvPr>
            <p:ph type="sldNum" sz="quarter" idx="11"/>
          </p:nvPr>
        </p:nvSpPr>
        <p:spPr/>
        <p:txBody>
          <a:bodyPr/>
          <a:lstStyle/>
          <a:p>
            <a:fld id="{4892D846-B0A7-4DFB-99C2-AC0D5C4C5C04}" type="slidenum">
              <a:rPr lang="de-DE" smtClean="0"/>
              <a:pPr/>
              <a:t>12</a:t>
            </a:fld>
            <a:r>
              <a:rPr lang="de-DE" smtClean="0"/>
              <a:t> </a:t>
            </a:r>
            <a:endParaRPr lang="de-DE" dirty="0"/>
          </a:p>
        </p:txBody>
      </p:sp>
      <p:sp>
        <p:nvSpPr>
          <p:cNvPr id="6" name="Titel 1"/>
          <p:cNvSpPr txBox="1">
            <a:spLocks/>
          </p:cNvSpPr>
          <p:nvPr/>
        </p:nvSpPr>
        <p:spPr bwMode="auto">
          <a:xfrm>
            <a:off x="739511" y="2875280"/>
            <a:ext cx="810021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000066"/>
                </a:solidFill>
                <a:latin typeface="+mj-lt"/>
                <a:ea typeface="+mj-ea"/>
                <a:cs typeface="+mj-cs"/>
              </a:defRPr>
            </a:lvl1pPr>
            <a:lvl2pPr algn="l" rtl="0" eaLnBrk="1" fontAlgn="base" hangingPunct="1">
              <a:spcBef>
                <a:spcPct val="0"/>
              </a:spcBef>
              <a:spcAft>
                <a:spcPct val="0"/>
              </a:spcAft>
              <a:defRPr sz="2800">
                <a:solidFill>
                  <a:srgbClr val="000066"/>
                </a:solidFill>
                <a:latin typeface="Tahoma" pitchFamily="34" charset="0"/>
              </a:defRPr>
            </a:lvl2pPr>
            <a:lvl3pPr algn="l" rtl="0" eaLnBrk="1" fontAlgn="base" hangingPunct="1">
              <a:spcBef>
                <a:spcPct val="0"/>
              </a:spcBef>
              <a:spcAft>
                <a:spcPct val="0"/>
              </a:spcAft>
              <a:defRPr sz="2800">
                <a:solidFill>
                  <a:srgbClr val="000066"/>
                </a:solidFill>
                <a:latin typeface="Tahoma" pitchFamily="34" charset="0"/>
              </a:defRPr>
            </a:lvl3pPr>
            <a:lvl4pPr algn="l" rtl="0" eaLnBrk="1" fontAlgn="base" hangingPunct="1">
              <a:spcBef>
                <a:spcPct val="0"/>
              </a:spcBef>
              <a:spcAft>
                <a:spcPct val="0"/>
              </a:spcAft>
              <a:defRPr sz="2800">
                <a:solidFill>
                  <a:srgbClr val="000066"/>
                </a:solidFill>
                <a:latin typeface="Tahoma" pitchFamily="34" charset="0"/>
              </a:defRPr>
            </a:lvl4pPr>
            <a:lvl5pPr algn="l" rtl="0" eaLnBrk="1" fontAlgn="base" hangingPunct="1">
              <a:spcBef>
                <a:spcPct val="0"/>
              </a:spcBef>
              <a:spcAft>
                <a:spcPct val="0"/>
              </a:spcAft>
              <a:defRPr sz="2800">
                <a:solidFill>
                  <a:srgbClr val="000066"/>
                </a:solidFill>
                <a:latin typeface="Tahoma" pitchFamily="34" charset="0"/>
              </a:defRPr>
            </a:lvl5pPr>
            <a:lvl6pPr marL="457200" algn="l" rtl="0" eaLnBrk="1" fontAlgn="base" hangingPunct="1">
              <a:spcBef>
                <a:spcPct val="0"/>
              </a:spcBef>
              <a:spcAft>
                <a:spcPct val="0"/>
              </a:spcAft>
              <a:defRPr sz="2800">
                <a:solidFill>
                  <a:srgbClr val="000066"/>
                </a:solidFill>
                <a:latin typeface="Tahoma" pitchFamily="34" charset="0"/>
              </a:defRPr>
            </a:lvl6pPr>
            <a:lvl7pPr marL="914400" algn="l" rtl="0" eaLnBrk="1" fontAlgn="base" hangingPunct="1">
              <a:spcBef>
                <a:spcPct val="0"/>
              </a:spcBef>
              <a:spcAft>
                <a:spcPct val="0"/>
              </a:spcAft>
              <a:defRPr sz="2800">
                <a:solidFill>
                  <a:srgbClr val="000066"/>
                </a:solidFill>
                <a:latin typeface="Tahoma" pitchFamily="34" charset="0"/>
              </a:defRPr>
            </a:lvl7pPr>
            <a:lvl8pPr marL="1371600" algn="l" rtl="0" eaLnBrk="1" fontAlgn="base" hangingPunct="1">
              <a:spcBef>
                <a:spcPct val="0"/>
              </a:spcBef>
              <a:spcAft>
                <a:spcPct val="0"/>
              </a:spcAft>
              <a:defRPr sz="2800">
                <a:solidFill>
                  <a:srgbClr val="000066"/>
                </a:solidFill>
                <a:latin typeface="Tahoma" pitchFamily="34" charset="0"/>
              </a:defRPr>
            </a:lvl8pPr>
            <a:lvl9pPr marL="1828800" algn="l" rtl="0" eaLnBrk="1" fontAlgn="base" hangingPunct="1">
              <a:spcBef>
                <a:spcPct val="0"/>
              </a:spcBef>
              <a:spcAft>
                <a:spcPct val="0"/>
              </a:spcAft>
              <a:defRPr sz="2800">
                <a:solidFill>
                  <a:srgbClr val="000066"/>
                </a:solidFill>
                <a:latin typeface="Tahoma" pitchFamily="34" charset="0"/>
              </a:defRPr>
            </a:lvl9pPr>
          </a:lstStyle>
          <a:p>
            <a:pPr algn="r"/>
            <a:r>
              <a:rPr lang="de-DE" kern="0" dirty="0" err="1" smtClean="0"/>
              <a:t>Some</a:t>
            </a:r>
            <a:r>
              <a:rPr lang="de-DE" kern="0" dirty="0" smtClean="0"/>
              <a:t> </a:t>
            </a:r>
            <a:r>
              <a:rPr lang="de-DE" kern="0" dirty="0" err="1" smtClean="0"/>
              <a:t>definitions</a:t>
            </a:r>
            <a:r>
              <a:rPr lang="de-DE" kern="0" dirty="0" smtClean="0"/>
              <a:t> </a:t>
            </a:r>
            <a:r>
              <a:rPr lang="de-DE" kern="0" dirty="0" err="1" smtClean="0"/>
              <a:t>regarding</a:t>
            </a:r>
            <a:r>
              <a:rPr lang="de-DE" kern="0" dirty="0" smtClean="0"/>
              <a:t> "Open"</a:t>
            </a:r>
            <a:endParaRPr lang="de-DE" kern="0" dirty="0"/>
          </a:p>
        </p:txBody>
      </p:sp>
      <p:sp>
        <p:nvSpPr>
          <p:cNvPr id="7" name="Inhaltsplatzhalter 2"/>
          <p:cNvSpPr>
            <a:spLocks noGrp="1"/>
          </p:cNvSpPr>
          <p:nvPr>
            <p:ph idx="1"/>
          </p:nvPr>
        </p:nvSpPr>
        <p:spPr>
          <a:xfrm>
            <a:off x="3980423" y="3975000"/>
            <a:ext cx="4665865" cy="1210458"/>
          </a:xfrm>
        </p:spPr>
        <p:txBody>
          <a:bodyPr/>
          <a:lstStyle/>
          <a:p>
            <a:r>
              <a:rPr lang="de-DE" dirty="0"/>
              <a:t>Open Knowledge </a:t>
            </a:r>
            <a:r>
              <a:rPr lang="de-DE" dirty="0" err="1" smtClean="0"/>
              <a:t>Foundation</a:t>
            </a:r>
            <a:endParaRPr lang="de-DE" dirty="0" smtClean="0"/>
          </a:p>
          <a:p>
            <a:r>
              <a:rPr lang="en-US" dirty="0" smtClean="0"/>
              <a:t>Data-driven </a:t>
            </a:r>
            <a:r>
              <a:rPr lang="en-US" dirty="0"/>
              <a:t>science - Peter Murray-Rust </a:t>
            </a:r>
            <a:r>
              <a:rPr lang="en-US" dirty="0" smtClean="0"/>
              <a:t>view</a:t>
            </a:r>
          </a:p>
          <a:p>
            <a:r>
              <a:rPr lang="de-DE" dirty="0"/>
              <a:t>FAIR </a:t>
            </a:r>
            <a:r>
              <a:rPr lang="de-DE" dirty="0" err="1"/>
              <a:t>data</a:t>
            </a:r>
            <a:r>
              <a:rPr lang="de-DE" dirty="0"/>
              <a:t> </a:t>
            </a:r>
            <a:r>
              <a:rPr lang="de-DE" dirty="0" err="1"/>
              <a:t>principles</a:t>
            </a:r>
            <a:endParaRPr lang="de-DE" dirty="0"/>
          </a:p>
        </p:txBody>
      </p:sp>
    </p:spTree>
    <p:extLst>
      <p:ext uri="{BB962C8B-B14F-4D97-AF65-F5344CB8AC3E}">
        <p14:creationId xmlns:p14="http://schemas.microsoft.com/office/powerpoint/2010/main" val="3542466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 </a:t>
            </a:r>
            <a:r>
              <a:rPr lang="de-DE" dirty="0" smtClean="0"/>
              <a:t>"Open Definition" </a:t>
            </a:r>
            <a:r>
              <a:rPr lang="de-DE" dirty="0" err="1" smtClean="0"/>
              <a:t>of</a:t>
            </a:r>
            <a:r>
              <a:rPr lang="de-DE" dirty="0" smtClean="0"/>
              <a:t> </a:t>
            </a:r>
            <a:r>
              <a:rPr lang="de-DE" dirty="0" err="1" smtClean="0"/>
              <a:t>the</a:t>
            </a:r>
            <a:r>
              <a:rPr lang="de-DE" dirty="0" smtClean="0"/>
              <a:t> Open Knowledge </a:t>
            </a:r>
            <a:r>
              <a:rPr lang="de-DE" dirty="0" err="1" smtClean="0"/>
              <a:t>Foundation</a:t>
            </a:r>
            <a:r>
              <a:rPr lang="de-DE" dirty="0"/>
              <a:t> </a:t>
            </a:r>
            <a:r>
              <a:rPr lang="de-DE" sz="2000" dirty="0"/>
              <a:t>[https://okfn.org/opendata/]</a:t>
            </a:r>
            <a:endParaRPr lang="de-DE" dirty="0"/>
          </a:p>
        </p:txBody>
      </p:sp>
      <p:sp>
        <p:nvSpPr>
          <p:cNvPr id="3" name="Inhaltsplatzhalter 2"/>
          <p:cNvSpPr>
            <a:spLocks noGrp="1"/>
          </p:cNvSpPr>
          <p:nvPr>
            <p:ph idx="1"/>
          </p:nvPr>
        </p:nvSpPr>
        <p:spPr/>
        <p:txBody>
          <a:bodyPr/>
          <a:lstStyle/>
          <a:p>
            <a:r>
              <a:rPr lang="en-US" b="1" dirty="0"/>
              <a:t>Availability and access</a:t>
            </a:r>
            <a:r>
              <a:rPr lang="en-US" dirty="0"/>
              <a:t>: the data must be </a:t>
            </a:r>
            <a:r>
              <a:rPr lang="en-US" i="1" dirty="0"/>
              <a:t>available as a whole </a:t>
            </a:r>
            <a:r>
              <a:rPr lang="en-US" dirty="0"/>
              <a:t>and at no more than a </a:t>
            </a:r>
            <a:r>
              <a:rPr lang="en-US" i="1" dirty="0"/>
              <a:t>reasonable reproduction cost</a:t>
            </a:r>
            <a:r>
              <a:rPr lang="en-US" dirty="0"/>
              <a:t>, preferably by downloading over the internet. The data must also be available in a </a:t>
            </a:r>
            <a:r>
              <a:rPr lang="en-US" i="1" dirty="0"/>
              <a:t>convenient and modifiable form</a:t>
            </a:r>
            <a:r>
              <a:rPr lang="en-US" dirty="0"/>
              <a:t>.</a:t>
            </a:r>
          </a:p>
          <a:p>
            <a:r>
              <a:rPr lang="en-US" b="1" dirty="0"/>
              <a:t>Reuse and redistribution</a:t>
            </a:r>
            <a:r>
              <a:rPr lang="en-US" dirty="0"/>
              <a:t>: the data must be provided </a:t>
            </a:r>
            <a:r>
              <a:rPr lang="en-US" i="1" dirty="0"/>
              <a:t>under terms that permit reuse and redistribution</a:t>
            </a:r>
            <a:r>
              <a:rPr lang="en-US" dirty="0"/>
              <a:t> including the </a:t>
            </a:r>
            <a:r>
              <a:rPr lang="en-US" i="1" dirty="0"/>
              <a:t>intermixing</a:t>
            </a:r>
            <a:r>
              <a:rPr lang="en-US" dirty="0"/>
              <a:t> with other datasets. The data must be </a:t>
            </a:r>
            <a:r>
              <a:rPr lang="en-US" i="1" dirty="0"/>
              <a:t>machine-readable</a:t>
            </a:r>
            <a:r>
              <a:rPr lang="en-US" dirty="0"/>
              <a:t>.</a:t>
            </a:r>
          </a:p>
          <a:p>
            <a:r>
              <a:rPr lang="en-US" b="1" dirty="0"/>
              <a:t>Universal participation</a:t>
            </a:r>
            <a:r>
              <a:rPr lang="en-US" dirty="0"/>
              <a:t>: everyone must be able to use, reuse and redistribute — there should </a:t>
            </a:r>
            <a:r>
              <a:rPr lang="en-US" i="1" dirty="0"/>
              <a:t>be no discrimination </a:t>
            </a:r>
            <a:r>
              <a:rPr lang="en-US" dirty="0"/>
              <a:t>against fields of </a:t>
            </a:r>
            <a:r>
              <a:rPr lang="en-US" dirty="0" err="1"/>
              <a:t>endeavour</a:t>
            </a:r>
            <a:r>
              <a:rPr lang="en-US" dirty="0"/>
              <a:t> or against persons or groups. For example, ‘non-commercial’ restrictions that would prevent ‘commercial’ use, or restrictions of use for certain purposes (e.g. only in education), are not allowed.</a:t>
            </a:r>
            <a:endParaRPr lang="de-DE" dirty="0"/>
          </a:p>
        </p:txBody>
      </p:sp>
      <p:sp>
        <p:nvSpPr>
          <p:cNvPr id="4" name="Datumsplatzhalter 3"/>
          <p:cNvSpPr>
            <a:spLocks noGrp="1"/>
          </p:cNvSpPr>
          <p:nvPr>
            <p:ph type="dt" sz="half" idx="10"/>
          </p:nvPr>
        </p:nvSpPr>
        <p:spPr/>
        <p:txBody>
          <a:bodyPr/>
          <a:lstStyle/>
          <a:p>
            <a:fld id="{A82C3AC8-AFDA-4F1D-B7BE-F3C6E9DC479E}" type="datetime4">
              <a:rPr lang="de-DE" smtClean="0"/>
              <a:t>29. November 2017</a:t>
            </a:fld>
            <a:endParaRPr lang="de-DE"/>
          </a:p>
        </p:txBody>
      </p:sp>
      <p:sp>
        <p:nvSpPr>
          <p:cNvPr id="5" name="Foliennummernplatzhalter 4"/>
          <p:cNvSpPr>
            <a:spLocks noGrp="1"/>
          </p:cNvSpPr>
          <p:nvPr>
            <p:ph type="sldNum" sz="quarter" idx="11"/>
          </p:nvPr>
        </p:nvSpPr>
        <p:spPr/>
        <p:txBody>
          <a:bodyPr/>
          <a:lstStyle/>
          <a:p>
            <a:fld id="{4892D846-B0A7-4DFB-99C2-AC0D5C4C5C04}" type="slidenum">
              <a:rPr lang="de-DE" smtClean="0"/>
              <a:pPr/>
              <a:t>13</a:t>
            </a:fld>
            <a:r>
              <a:rPr lang="de-DE" smtClean="0"/>
              <a:t> </a:t>
            </a:r>
            <a:endParaRPr lang="de-DE" dirty="0"/>
          </a:p>
        </p:txBody>
      </p:sp>
    </p:spTree>
    <p:extLst>
      <p:ext uri="{BB962C8B-B14F-4D97-AF65-F5344CB8AC3E}">
        <p14:creationId xmlns:p14="http://schemas.microsoft.com/office/powerpoint/2010/main" val="4026978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Data-driven science </a:t>
            </a:r>
            <a:r>
              <a:rPr lang="en-US" dirty="0" smtClean="0"/>
              <a:t>requires… </a:t>
            </a:r>
            <a:r>
              <a:rPr lang="en-US" sz="2000" b="0" dirty="0" smtClean="0"/>
              <a:t>[1]</a:t>
            </a:r>
            <a:endParaRPr lang="de-DE" b="0" dirty="0"/>
          </a:p>
        </p:txBody>
      </p:sp>
      <p:sp>
        <p:nvSpPr>
          <p:cNvPr id="3" name="Inhaltsplatzhalter 2"/>
          <p:cNvSpPr>
            <a:spLocks noGrp="1"/>
          </p:cNvSpPr>
          <p:nvPr>
            <p:ph idx="1"/>
          </p:nvPr>
        </p:nvSpPr>
        <p:spPr>
          <a:xfrm>
            <a:off x="739512" y="1671638"/>
            <a:ext cx="5257027" cy="4500562"/>
          </a:xfrm>
        </p:spPr>
        <p:txBody>
          <a:bodyPr/>
          <a:lstStyle/>
          <a:p>
            <a:r>
              <a:rPr lang="en-US" dirty="0" smtClean="0"/>
              <a:t>Data must </a:t>
            </a:r>
            <a:r>
              <a:rPr lang="en-US" dirty="0"/>
              <a:t>be in </a:t>
            </a:r>
            <a:r>
              <a:rPr lang="en-US" dirty="0" smtClean="0"/>
              <a:t>XML</a:t>
            </a:r>
          </a:p>
          <a:p>
            <a:r>
              <a:rPr lang="en-US" dirty="0"/>
              <a:t>Each discipline must create or re-use XML </a:t>
            </a:r>
            <a:r>
              <a:rPr lang="en-US" dirty="0" smtClean="0"/>
              <a:t>vocabularies (</a:t>
            </a:r>
            <a:r>
              <a:rPr lang="de-DE" dirty="0"/>
              <a:t>(</a:t>
            </a:r>
            <a:r>
              <a:rPr lang="de-DE" dirty="0" err="1"/>
              <a:t>hypertext</a:t>
            </a:r>
            <a:r>
              <a:rPr lang="de-DE" dirty="0"/>
              <a:t> (XHTML), </a:t>
            </a:r>
            <a:r>
              <a:rPr lang="de-DE" dirty="0" err="1"/>
              <a:t>math</a:t>
            </a:r>
            <a:r>
              <a:rPr lang="de-DE" dirty="0"/>
              <a:t> (</a:t>
            </a:r>
            <a:r>
              <a:rPr lang="de-DE" dirty="0" err="1"/>
              <a:t>MathML</a:t>
            </a:r>
            <a:r>
              <a:rPr lang="de-DE" dirty="0"/>
              <a:t>/OM), </a:t>
            </a:r>
            <a:r>
              <a:rPr lang="de-DE" dirty="0" err="1"/>
              <a:t>graphics</a:t>
            </a:r>
            <a:r>
              <a:rPr lang="de-DE" dirty="0"/>
              <a:t> (SVG), </a:t>
            </a:r>
            <a:r>
              <a:rPr lang="de-DE" dirty="0" err="1"/>
              <a:t>data</a:t>
            </a:r>
            <a:r>
              <a:rPr lang="de-DE" dirty="0"/>
              <a:t>, </a:t>
            </a:r>
            <a:r>
              <a:rPr lang="de-DE" dirty="0" err="1"/>
              <a:t>numbers</a:t>
            </a:r>
            <a:r>
              <a:rPr lang="de-DE" dirty="0"/>
              <a:t>, </a:t>
            </a:r>
            <a:r>
              <a:rPr lang="de-DE" dirty="0" err="1"/>
              <a:t>units</a:t>
            </a:r>
            <a:r>
              <a:rPr lang="de-DE" dirty="0"/>
              <a:t>, etc. (CML/STMML)) </a:t>
            </a:r>
            <a:r>
              <a:rPr lang="de-DE" dirty="0" err="1"/>
              <a:t>and</a:t>
            </a:r>
            <a:r>
              <a:rPr lang="de-DE" dirty="0"/>
              <a:t> domain-</a:t>
            </a:r>
            <a:r>
              <a:rPr lang="de-DE" dirty="0" err="1"/>
              <a:t>specific</a:t>
            </a:r>
            <a:r>
              <a:rPr lang="de-DE" dirty="0"/>
              <a:t> (GML (</a:t>
            </a:r>
            <a:r>
              <a:rPr lang="de-DE" dirty="0" err="1"/>
              <a:t>geoscience</a:t>
            </a:r>
            <a:r>
              <a:rPr lang="de-DE" dirty="0"/>
              <a:t>), CML (</a:t>
            </a:r>
            <a:r>
              <a:rPr lang="de-DE" dirty="0" err="1"/>
              <a:t>chemistry</a:t>
            </a:r>
            <a:r>
              <a:rPr lang="de-DE" dirty="0" smtClean="0"/>
              <a:t>)</a:t>
            </a:r>
          </a:p>
          <a:p>
            <a:r>
              <a:rPr lang="en-US" dirty="0"/>
              <a:t>Domain metadata is provided through community </a:t>
            </a:r>
            <a:r>
              <a:rPr lang="en-US" dirty="0" smtClean="0"/>
              <a:t>ontologies</a:t>
            </a:r>
          </a:p>
          <a:p>
            <a:r>
              <a:rPr lang="de-DE" dirty="0"/>
              <a:t>XML-aware </a:t>
            </a:r>
            <a:r>
              <a:rPr lang="de-DE" dirty="0" err="1" smtClean="0"/>
              <a:t>software</a:t>
            </a:r>
            <a:endParaRPr lang="de-DE" dirty="0" smtClean="0"/>
          </a:p>
          <a:p>
            <a:r>
              <a:rPr lang="de-DE" dirty="0" err="1" smtClean="0"/>
              <a:t>Repositories</a:t>
            </a:r>
            <a:endParaRPr lang="de-DE" dirty="0" smtClean="0"/>
          </a:p>
          <a:p>
            <a:r>
              <a:rPr lang="de-DE" dirty="0" err="1"/>
              <a:t>Metadata</a:t>
            </a:r>
            <a:r>
              <a:rPr lang="de-DE" dirty="0"/>
              <a:t> </a:t>
            </a:r>
            <a:r>
              <a:rPr lang="de-DE" dirty="0" err="1"/>
              <a:t>and</a:t>
            </a:r>
            <a:r>
              <a:rPr lang="de-DE" dirty="0"/>
              <a:t> </a:t>
            </a:r>
            <a:r>
              <a:rPr lang="de-DE" dirty="0" smtClean="0"/>
              <a:t>Discovery</a:t>
            </a:r>
          </a:p>
          <a:p>
            <a:r>
              <a:rPr lang="de-DE" dirty="0"/>
              <a:t>Quality </a:t>
            </a:r>
            <a:r>
              <a:rPr lang="de-DE" dirty="0" err="1"/>
              <a:t>and</a:t>
            </a:r>
            <a:r>
              <a:rPr lang="de-DE" dirty="0"/>
              <a:t> </a:t>
            </a:r>
            <a:r>
              <a:rPr lang="de-DE" dirty="0" err="1"/>
              <a:t>validation</a:t>
            </a:r>
            <a:endParaRPr lang="de-DE" dirty="0"/>
          </a:p>
        </p:txBody>
      </p:sp>
      <p:sp>
        <p:nvSpPr>
          <p:cNvPr id="5" name="Foliennummernplatzhalter 4"/>
          <p:cNvSpPr>
            <a:spLocks noGrp="1"/>
          </p:cNvSpPr>
          <p:nvPr>
            <p:ph type="sldNum" sz="quarter" idx="11"/>
          </p:nvPr>
        </p:nvSpPr>
        <p:spPr/>
        <p:txBody>
          <a:bodyPr/>
          <a:lstStyle/>
          <a:p>
            <a:fld id="{4892D846-B0A7-4DFB-99C2-AC0D5C4C5C04}" type="slidenum">
              <a:rPr lang="de-DE" smtClean="0"/>
              <a:pPr/>
              <a:t>14</a:t>
            </a:fld>
            <a:r>
              <a:rPr lang="de-DE" smtClean="0"/>
              <a:t> </a:t>
            </a:r>
            <a:endParaRPr lang="de-DE" dirty="0"/>
          </a:p>
        </p:txBody>
      </p:sp>
      <p:sp>
        <p:nvSpPr>
          <p:cNvPr id="8" name="Rechteck 7"/>
          <p:cNvSpPr/>
          <p:nvPr/>
        </p:nvSpPr>
        <p:spPr>
          <a:xfrm rot="16200000">
            <a:off x="6869049" y="3512632"/>
            <a:ext cx="5284718" cy="276999"/>
          </a:xfrm>
          <a:prstGeom prst="rect">
            <a:avLst/>
          </a:prstGeom>
        </p:spPr>
        <p:txBody>
          <a:bodyPr wrap="square">
            <a:spAutoFit/>
          </a:bodyPr>
          <a:lstStyle/>
          <a:p>
            <a:r>
              <a:rPr lang="de-DE" sz="1200" dirty="0"/>
              <a:t>Source: http://www-pmr.ch.cam.ac.uk/wiki/Peter_Murray-Rust [2017-10-05</a:t>
            </a:r>
            <a:r>
              <a:rPr lang="de-DE" sz="1200" dirty="0" smtClean="0"/>
              <a:t>]</a:t>
            </a:r>
            <a:endParaRPr lang="de-DE" sz="1200" dirty="0"/>
          </a:p>
        </p:txBody>
      </p:sp>
      <p:sp>
        <p:nvSpPr>
          <p:cNvPr id="6" name="Rechteck 5"/>
          <p:cNvSpPr/>
          <p:nvPr/>
        </p:nvSpPr>
        <p:spPr>
          <a:xfrm>
            <a:off x="859455" y="6031881"/>
            <a:ext cx="8306587" cy="523220"/>
          </a:xfrm>
          <a:prstGeom prst="rect">
            <a:avLst/>
          </a:prstGeom>
        </p:spPr>
        <p:txBody>
          <a:bodyPr wrap="square">
            <a:spAutoFit/>
          </a:bodyPr>
          <a:lstStyle/>
          <a:p>
            <a:r>
              <a:rPr lang="en-US" sz="1400" dirty="0" smtClean="0"/>
              <a:t>[1] Peter Murray-Rust (</a:t>
            </a:r>
            <a:r>
              <a:rPr lang="en-US" sz="1400" dirty="0" err="1" smtClean="0"/>
              <a:t>n.d.</a:t>
            </a:r>
            <a:r>
              <a:rPr lang="en-US" sz="1400" dirty="0" smtClean="0"/>
              <a:t>): </a:t>
            </a:r>
            <a:r>
              <a:rPr lang="en-US" sz="1400" dirty="0"/>
              <a:t>Data-driven science - a scientist's view. </a:t>
            </a:r>
            <a:r>
              <a:rPr lang="de-DE" sz="1400" dirty="0"/>
              <a:t>http://www.ibrarian.net</a:t>
            </a:r>
            <a:r>
              <a:rPr lang="de-DE" sz="1400" dirty="0" smtClean="0"/>
              <a:t>/-navon/paper/-Data_driven_science</a:t>
            </a:r>
            <a:r>
              <a:rPr lang="de-DE" sz="1400" dirty="0"/>
              <a:t>___</a:t>
            </a:r>
            <a:r>
              <a:rPr lang="de-DE" sz="1400" dirty="0" smtClean="0"/>
              <a:t>a_scientist_s_view.pdf?paperid=9300672</a:t>
            </a:r>
            <a:r>
              <a:rPr lang="de-DE" sz="1400" dirty="0"/>
              <a:t> [2017-10-05]</a:t>
            </a:r>
          </a:p>
        </p:txBody>
      </p:sp>
      <p:sp>
        <p:nvSpPr>
          <p:cNvPr id="9" name="Rechteck 8"/>
          <p:cNvSpPr/>
          <p:nvPr/>
        </p:nvSpPr>
        <p:spPr>
          <a:xfrm>
            <a:off x="5902858" y="4558061"/>
            <a:ext cx="3408096" cy="923330"/>
          </a:xfrm>
          <a:prstGeom prst="rect">
            <a:avLst/>
          </a:prstGeom>
        </p:spPr>
        <p:txBody>
          <a:bodyPr wrap="square">
            <a:spAutoFit/>
          </a:bodyPr>
          <a:lstStyle/>
          <a:p>
            <a:r>
              <a:rPr lang="de-DE" dirty="0" smtClean="0"/>
              <a:t>Peter Murray-Rust, </a:t>
            </a:r>
            <a:r>
              <a:rPr lang="en-US" dirty="0"/>
              <a:t>Open access and open data activist, University of </a:t>
            </a:r>
            <a:r>
              <a:rPr lang="en-US" dirty="0" smtClean="0"/>
              <a:t>Cambridge</a:t>
            </a:r>
            <a:endParaRPr lang="en-US" dirty="0"/>
          </a:p>
        </p:txBody>
      </p:sp>
      <p:pic>
        <p:nvPicPr>
          <p:cNvPr id="10242" name="Picture 2" descr="PM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868" y="2381915"/>
            <a:ext cx="136207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484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FAIR </a:t>
            </a:r>
            <a:r>
              <a:rPr lang="de-DE" dirty="0" err="1"/>
              <a:t>data</a:t>
            </a:r>
            <a:r>
              <a:rPr lang="de-DE" dirty="0"/>
              <a:t> </a:t>
            </a:r>
            <a:r>
              <a:rPr lang="de-DE" dirty="0" err="1" smtClean="0"/>
              <a:t>principles</a:t>
            </a:r>
            <a:r>
              <a:rPr lang="de-DE" dirty="0" smtClean="0"/>
              <a:t> (I)</a:t>
            </a:r>
            <a:endParaRPr lang="de-DE" dirty="0"/>
          </a:p>
        </p:txBody>
      </p:sp>
      <p:sp>
        <p:nvSpPr>
          <p:cNvPr id="3" name="Inhaltsplatzhalter 2"/>
          <p:cNvSpPr>
            <a:spLocks noGrp="1"/>
          </p:cNvSpPr>
          <p:nvPr>
            <p:ph idx="1"/>
          </p:nvPr>
        </p:nvSpPr>
        <p:spPr>
          <a:xfrm>
            <a:off x="739512" y="1671638"/>
            <a:ext cx="8525068" cy="4500562"/>
          </a:xfrm>
        </p:spPr>
        <p:txBody>
          <a:bodyPr/>
          <a:lstStyle/>
          <a:p>
            <a:pPr marL="0" indent="0">
              <a:buNone/>
            </a:pPr>
            <a:r>
              <a:rPr lang="de-DE" dirty="0" err="1" smtClean="0"/>
              <a:t>To</a:t>
            </a:r>
            <a:r>
              <a:rPr lang="de-DE" dirty="0" smtClean="0"/>
              <a:t> </a:t>
            </a:r>
            <a:r>
              <a:rPr lang="de-DE" dirty="0" err="1"/>
              <a:t>be</a:t>
            </a:r>
            <a:r>
              <a:rPr lang="de-DE" dirty="0"/>
              <a:t> </a:t>
            </a:r>
            <a:r>
              <a:rPr lang="de-DE" dirty="0" err="1"/>
              <a:t>Findable</a:t>
            </a:r>
            <a:r>
              <a:rPr lang="de-DE" dirty="0"/>
              <a:t>:</a:t>
            </a:r>
          </a:p>
          <a:p>
            <a:r>
              <a:rPr lang="de-DE" dirty="0"/>
              <a:t>F1. (</a:t>
            </a:r>
            <a:r>
              <a:rPr lang="de-DE" dirty="0" err="1"/>
              <a:t>meta</a:t>
            </a:r>
            <a:r>
              <a:rPr lang="de-DE" dirty="0"/>
              <a:t>)</a:t>
            </a:r>
            <a:r>
              <a:rPr lang="de-DE" dirty="0" err="1"/>
              <a:t>data</a:t>
            </a:r>
            <a:r>
              <a:rPr lang="de-DE" dirty="0"/>
              <a:t> </a:t>
            </a:r>
            <a:r>
              <a:rPr lang="de-DE" dirty="0" err="1"/>
              <a:t>are</a:t>
            </a:r>
            <a:r>
              <a:rPr lang="de-DE" dirty="0"/>
              <a:t> </a:t>
            </a:r>
            <a:r>
              <a:rPr lang="de-DE" dirty="0" err="1"/>
              <a:t>assigned</a:t>
            </a:r>
            <a:r>
              <a:rPr lang="de-DE" dirty="0"/>
              <a:t> a </a:t>
            </a:r>
            <a:r>
              <a:rPr lang="de-DE" dirty="0" err="1"/>
              <a:t>globally</a:t>
            </a:r>
            <a:r>
              <a:rPr lang="de-DE" dirty="0"/>
              <a:t> </a:t>
            </a:r>
            <a:r>
              <a:rPr lang="de-DE" dirty="0" err="1"/>
              <a:t>unique</a:t>
            </a:r>
            <a:r>
              <a:rPr lang="de-DE" dirty="0"/>
              <a:t> </a:t>
            </a:r>
            <a:r>
              <a:rPr lang="de-DE" dirty="0" err="1"/>
              <a:t>and</a:t>
            </a:r>
            <a:r>
              <a:rPr lang="de-DE" dirty="0"/>
              <a:t> </a:t>
            </a:r>
            <a:r>
              <a:rPr lang="de-DE" dirty="0" err="1"/>
              <a:t>eternally</a:t>
            </a:r>
            <a:r>
              <a:rPr lang="de-DE" dirty="0"/>
              <a:t> persistent </a:t>
            </a:r>
            <a:r>
              <a:rPr lang="de-DE" dirty="0" err="1"/>
              <a:t>identifier</a:t>
            </a:r>
            <a:r>
              <a:rPr lang="de-DE" dirty="0"/>
              <a:t>.</a:t>
            </a:r>
          </a:p>
          <a:p>
            <a:r>
              <a:rPr lang="de-DE" dirty="0"/>
              <a:t>F2. </a:t>
            </a:r>
            <a:r>
              <a:rPr lang="de-DE" dirty="0" err="1"/>
              <a:t>data</a:t>
            </a:r>
            <a:r>
              <a:rPr lang="de-DE" dirty="0"/>
              <a:t> </a:t>
            </a:r>
            <a:r>
              <a:rPr lang="de-DE" dirty="0" err="1"/>
              <a:t>are</a:t>
            </a:r>
            <a:r>
              <a:rPr lang="de-DE" dirty="0"/>
              <a:t> </a:t>
            </a:r>
            <a:r>
              <a:rPr lang="de-DE" dirty="0" err="1"/>
              <a:t>described</a:t>
            </a:r>
            <a:r>
              <a:rPr lang="de-DE" dirty="0"/>
              <a:t> </a:t>
            </a:r>
            <a:r>
              <a:rPr lang="de-DE" dirty="0" err="1"/>
              <a:t>with</a:t>
            </a:r>
            <a:r>
              <a:rPr lang="de-DE" dirty="0"/>
              <a:t> </a:t>
            </a:r>
            <a:r>
              <a:rPr lang="de-DE" dirty="0" err="1"/>
              <a:t>rich</a:t>
            </a:r>
            <a:r>
              <a:rPr lang="de-DE" dirty="0"/>
              <a:t> </a:t>
            </a:r>
            <a:r>
              <a:rPr lang="de-DE" dirty="0" err="1"/>
              <a:t>metadata</a:t>
            </a:r>
            <a:r>
              <a:rPr lang="de-DE" dirty="0"/>
              <a:t>.</a:t>
            </a:r>
          </a:p>
          <a:p>
            <a:r>
              <a:rPr lang="de-DE" dirty="0"/>
              <a:t>F3. (</a:t>
            </a:r>
            <a:r>
              <a:rPr lang="de-DE" dirty="0" err="1"/>
              <a:t>meta</a:t>
            </a:r>
            <a:r>
              <a:rPr lang="de-DE" dirty="0"/>
              <a:t>)</a:t>
            </a:r>
            <a:r>
              <a:rPr lang="de-DE" dirty="0" err="1"/>
              <a:t>data</a:t>
            </a:r>
            <a:r>
              <a:rPr lang="de-DE" dirty="0"/>
              <a:t> </a:t>
            </a:r>
            <a:r>
              <a:rPr lang="de-DE" dirty="0" err="1"/>
              <a:t>are</a:t>
            </a:r>
            <a:r>
              <a:rPr lang="de-DE" dirty="0"/>
              <a:t> registered </a:t>
            </a:r>
            <a:r>
              <a:rPr lang="de-DE" dirty="0" err="1"/>
              <a:t>or</a:t>
            </a:r>
            <a:r>
              <a:rPr lang="de-DE" dirty="0"/>
              <a:t> </a:t>
            </a:r>
            <a:r>
              <a:rPr lang="de-DE" dirty="0" err="1"/>
              <a:t>indexed</a:t>
            </a:r>
            <a:r>
              <a:rPr lang="de-DE" dirty="0"/>
              <a:t> in a </a:t>
            </a:r>
            <a:r>
              <a:rPr lang="de-DE" dirty="0" err="1"/>
              <a:t>searchable</a:t>
            </a:r>
            <a:r>
              <a:rPr lang="de-DE" dirty="0"/>
              <a:t> </a:t>
            </a:r>
            <a:r>
              <a:rPr lang="de-DE" dirty="0" err="1"/>
              <a:t>resource</a:t>
            </a:r>
            <a:r>
              <a:rPr lang="de-DE" dirty="0"/>
              <a:t>.</a:t>
            </a:r>
          </a:p>
          <a:p>
            <a:r>
              <a:rPr lang="de-DE" dirty="0"/>
              <a:t>F4. </a:t>
            </a:r>
            <a:r>
              <a:rPr lang="de-DE" dirty="0" err="1"/>
              <a:t>metadata</a:t>
            </a:r>
            <a:r>
              <a:rPr lang="de-DE" dirty="0"/>
              <a:t> </a:t>
            </a:r>
            <a:r>
              <a:rPr lang="de-DE" dirty="0" err="1"/>
              <a:t>specify</a:t>
            </a:r>
            <a:r>
              <a:rPr lang="de-DE" dirty="0"/>
              <a:t> </a:t>
            </a:r>
            <a:r>
              <a:rPr lang="de-DE" dirty="0" err="1"/>
              <a:t>the</a:t>
            </a:r>
            <a:r>
              <a:rPr lang="de-DE" dirty="0"/>
              <a:t> </a:t>
            </a:r>
            <a:r>
              <a:rPr lang="de-DE" dirty="0" err="1"/>
              <a:t>data</a:t>
            </a:r>
            <a:r>
              <a:rPr lang="de-DE" dirty="0"/>
              <a:t> </a:t>
            </a:r>
            <a:r>
              <a:rPr lang="de-DE" dirty="0" err="1"/>
              <a:t>identifier</a:t>
            </a:r>
            <a:r>
              <a:rPr lang="de-DE" dirty="0"/>
              <a:t>.</a:t>
            </a:r>
          </a:p>
          <a:p>
            <a:pPr marL="0" indent="0">
              <a:buNone/>
            </a:pPr>
            <a:r>
              <a:rPr lang="de-DE" dirty="0" err="1"/>
              <a:t>To</a:t>
            </a:r>
            <a:r>
              <a:rPr lang="de-DE" dirty="0"/>
              <a:t> </a:t>
            </a:r>
            <a:r>
              <a:rPr lang="de-DE" dirty="0" err="1"/>
              <a:t>be</a:t>
            </a:r>
            <a:r>
              <a:rPr lang="de-DE" dirty="0"/>
              <a:t> </a:t>
            </a:r>
            <a:r>
              <a:rPr lang="de-DE" dirty="0" err="1"/>
              <a:t>Accessible</a:t>
            </a:r>
            <a:r>
              <a:rPr lang="de-DE" dirty="0"/>
              <a:t>:</a:t>
            </a:r>
          </a:p>
          <a:p>
            <a:r>
              <a:rPr lang="de-DE" dirty="0"/>
              <a:t>A1 (</a:t>
            </a:r>
            <a:r>
              <a:rPr lang="de-DE" dirty="0" err="1"/>
              <a:t>meta</a:t>
            </a:r>
            <a:r>
              <a:rPr lang="de-DE" dirty="0"/>
              <a:t>)</a:t>
            </a:r>
            <a:r>
              <a:rPr lang="de-DE" dirty="0" err="1"/>
              <a:t>data</a:t>
            </a:r>
            <a:r>
              <a:rPr lang="de-DE" dirty="0"/>
              <a:t> </a:t>
            </a:r>
            <a:r>
              <a:rPr lang="de-DE" dirty="0" err="1"/>
              <a:t>are</a:t>
            </a:r>
            <a:r>
              <a:rPr lang="de-DE" dirty="0"/>
              <a:t> </a:t>
            </a:r>
            <a:r>
              <a:rPr lang="de-DE" dirty="0" err="1"/>
              <a:t>retrievable</a:t>
            </a:r>
            <a:r>
              <a:rPr lang="de-DE" dirty="0"/>
              <a:t> </a:t>
            </a:r>
            <a:r>
              <a:rPr lang="de-DE" dirty="0" err="1"/>
              <a:t>by</a:t>
            </a:r>
            <a:r>
              <a:rPr lang="de-DE" dirty="0"/>
              <a:t> </a:t>
            </a:r>
            <a:r>
              <a:rPr lang="de-DE" dirty="0" err="1"/>
              <a:t>their</a:t>
            </a:r>
            <a:r>
              <a:rPr lang="de-DE" dirty="0"/>
              <a:t> </a:t>
            </a:r>
            <a:r>
              <a:rPr lang="de-DE" dirty="0" err="1"/>
              <a:t>identifier</a:t>
            </a:r>
            <a:r>
              <a:rPr lang="de-DE" dirty="0"/>
              <a:t> </a:t>
            </a:r>
            <a:r>
              <a:rPr lang="de-DE" dirty="0" err="1"/>
              <a:t>using</a:t>
            </a:r>
            <a:r>
              <a:rPr lang="de-DE" dirty="0"/>
              <a:t> a </a:t>
            </a:r>
            <a:r>
              <a:rPr lang="de-DE" dirty="0" err="1"/>
              <a:t>standardized</a:t>
            </a:r>
            <a:r>
              <a:rPr lang="de-DE" dirty="0"/>
              <a:t> </a:t>
            </a:r>
            <a:r>
              <a:rPr lang="de-DE" dirty="0" err="1"/>
              <a:t>communications</a:t>
            </a:r>
            <a:r>
              <a:rPr lang="de-DE" dirty="0"/>
              <a:t> </a:t>
            </a:r>
            <a:r>
              <a:rPr lang="de-DE" dirty="0" err="1"/>
              <a:t>protocol</a:t>
            </a:r>
            <a:r>
              <a:rPr lang="de-DE" dirty="0"/>
              <a:t>.</a:t>
            </a:r>
          </a:p>
          <a:p>
            <a:r>
              <a:rPr lang="de-DE" dirty="0"/>
              <a:t>A1.1 </a:t>
            </a:r>
            <a:r>
              <a:rPr lang="de-DE" dirty="0" err="1"/>
              <a:t>the</a:t>
            </a:r>
            <a:r>
              <a:rPr lang="de-DE" dirty="0"/>
              <a:t> </a:t>
            </a:r>
            <a:r>
              <a:rPr lang="de-DE" dirty="0" err="1"/>
              <a:t>protocol</a:t>
            </a:r>
            <a:r>
              <a:rPr lang="de-DE" dirty="0"/>
              <a:t> </a:t>
            </a:r>
            <a:r>
              <a:rPr lang="de-DE" dirty="0" err="1"/>
              <a:t>is</a:t>
            </a:r>
            <a:r>
              <a:rPr lang="de-DE" dirty="0"/>
              <a:t> open, </a:t>
            </a:r>
            <a:r>
              <a:rPr lang="de-DE" dirty="0" err="1"/>
              <a:t>free</a:t>
            </a:r>
            <a:r>
              <a:rPr lang="de-DE" dirty="0"/>
              <a:t>, </a:t>
            </a:r>
            <a:r>
              <a:rPr lang="de-DE" dirty="0" err="1"/>
              <a:t>and</a:t>
            </a:r>
            <a:r>
              <a:rPr lang="de-DE" dirty="0"/>
              <a:t> </a:t>
            </a:r>
            <a:r>
              <a:rPr lang="de-DE" dirty="0" err="1"/>
              <a:t>universally</a:t>
            </a:r>
            <a:r>
              <a:rPr lang="de-DE" dirty="0"/>
              <a:t> </a:t>
            </a:r>
            <a:r>
              <a:rPr lang="de-DE" dirty="0" err="1"/>
              <a:t>implementable</a:t>
            </a:r>
            <a:r>
              <a:rPr lang="de-DE" dirty="0"/>
              <a:t>.</a:t>
            </a:r>
          </a:p>
          <a:p>
            <a:r>
              <a:rPr lang="de-DE" dirty="0"/>
              <a:t>A1.2 </a:t>
            </a:r>
            <a:r>
              <a:rPr lang="de-DE" dirty="0" err="1"/>
              <a:t>the</a:t>
            </a:r>
            <a:r>
              <a:rPr lang="de-DE" dirty="0"/>
              <a:t> </a:t>
            </a:r>
            <a:r>
              <a:rPr lang="de-DE" dirty="0" err="1"/>
              <a:t>protocol</a:t>
            </a:r>
            <a:r>
              <a:rPr lang="de-DE" dirty="0"/>
              <a:t> </a:t>
            </a:r>
            <a:r>
              <a:rPr lang="de-DE" dirty="0" err="1"/>
              <a:t>allows</a:t>
            </a:r>
            <a:r>
              <a:rPr lang="de-DE" dirty="0"/>
              <a:t> </a:t>
            </a:r>
            <a:r>
              <a:rPr lang="de-DE" dirty="0" err="1"/>
              <a:t>for</a:t>
            </a:r>
            <a:r>
              <a:rPr lang="de-DE" dirty="0"/>
              <a:t> an </a:t>
            </a:r>
            <a:r>
              <a:rPr lang="de-DE" dirty="0" err="1"/>
              <a:t>authentication</a:t>
            </a:r>
            <a:r>
              <a:rPr lang="de-DE" dirty="0"/>
              <a:t> </a:t>
            </a:r>
            <a:r>
              <a:rPr lang="de-DE" dirty="0" err="1"/>
              <a:t>and</a:t>
            </a:r>
            <a:r>
              <a:rPr lang="de-DE" dirty="0"/>
              <a:t> </a:t>
            </a:r>
            <a:r>
              <a:rPr lang="de-DE" dirty="0" err="1"/>
              <a:t>authorization</a:t>
            </a:r>
            <a:r>
              <a:rPr lang="de-DE" dirty="0"/>
              <a:t> </a:t>
            </a:r>
            <a:r>
              <a:rPr lang="de-DE" dirty="0" err="1"/>
              <a:t>procedure</a:t>
            </a:r>
            <a:r>
              <a:rPr lang="de-DE" dirty="0"/>
              <a:t>, </a:t>
            </a:r>
            <a:r>
              <a:rPr lang="de-DE" dirty="0" err="1"/>
              <a:t>where</a:t>
            </a:r>
            <a:r>
              <a:rPr lang="de-DE" dirty="0"/>
              <a:t> </a:t>
            </a:r>
            <a:r>
              <a:rPr lang="de-DE" dirty="0" err="1"/>
              <a:t>necessary</a:t>
            </a:r>
            <a:r>
              <a:rPr lang="de-DE" dirty="0"/>
              <a:t>.</a:t>
            </a:r>
          </a:p>
          <a:p>
            <a:r>
              <a:rPr lang="de-DE" dirty="0"/>
              <a:t>A2 </a:t>
            </a:r>
            <a:r>
              <a:rPr lang="de-DE" dirty="0" err="1"/>
              <a:t>metadata</a:t>
            </a:r>
            <a:r>
              <a:rPr lang="de-DE" dirty="0"/>
              <a:t> </a:t>
            </a:r>
            <a:r>
              <a:rPr lang="de-DE" dirty="0" err="1"/>
              <a:t>are</a:t>
            </a:r>
            <a:r>
              <a:rPr lang="de-DE" dirty="0"/>
              <a:t> </a:t>
            </a:r>
            <a:r>
              <a:rPr lang="de-DE" dirty="0" err="1"/>
              <a:t>accessible</a:t>
            </a:r>
            <a:r>
              <a:rPr lang="de-DE" dirty="0"/>
              <a:t>, </a:t>
            </a:r>
            <a:r>
              <a:rPr lang="de-DE" dirty="0" err="1"/>
              <a:t>even</a:t>
            </a:r>
            <a:r>
              <a:rPr lang="de-DE" dirty="0"/>
              <a:t> </a:t>
            </a:r>
            <a:r>
              <a:rPr lang="de-DE" dirty="0" err="1"/>
              <a:t>when</a:t>
            </a:r>
            <a:r>
              <a:rPr lang="de-DE" dirty="0"/>
              <a:t> </a:t>
            </a:r>
            <a:r>
              <a:rPr lang="de-DE" dirty="0" err="1"/>
              <a:t>the</a:t>
            </a:r>
            <a:r>
              <a:rPr lang="de-DE" dirty="0"/>
              <a:t> </a:t>
            </a:r>
            <a:r>
              <a:rPr lang="de-DE" dirty="0" err="1"/>
              <a:t>data</a:t>
            </a:r>
            <a:r>
              <a:rPr lang="de-DE" dirty="0"/>
              <a:t> </a:t>
            </a:r>
            <a:r>
              <a:rPr lang="de-DE" dirty="0" err="1"/>
              <a:t>are</a:t>
            </a:r>
            <a:r>
              <a:rPr lang="de-DE" dirty="0"/>
              <a:t> </a:t>
            </a:r>
            <a:r>
              <a:rPr lang="de-DE" dirty="0" err="1"/>
              <a:t>no</a:t>
            </a:r>
            <a:r>
              <a:rPr lang="de-DE" dirty="0"/>
              <a:t> </a:t>
            </a:r>
            <a:r>
              <a:rPr lang="de-DE" dirty="0" err="1"/>
              <a:t>longer</a:t>
            </a:r>
            <a:r>
              <a:rPr lang="de-DE" dirty="0"/>
              <a:t> </a:t>
            </a:r>
            <a:r>
              <a:rPr lang="de-DE" dirty="0" err="1"/>
              <a:t>available</a:t>
            </a:r>
            <a:r>
              <a:rPr lang="de-DE" dirty="0" smtClean="0"/>
              <a:t>.</a:t>
            </a:r>
            <a:endParaRPr lang="de-DE" dirty="0"/>
          </a:p>
        </p:txBody>
      </p:sp>
      <p:sp>
        <p:nvSpPr>
          <p:cNvPr id="5" name="Foliennummernplatzhalter 4"/>
          <p:cNvSpPr>
            <a:spLocks noGrp="1"/>
          </p:cNvSpPr>
          <p:nvPr>
            <p:ph type="sldNum" sz="quarter" idx="11"/>
          </p:nvPr>
        </p:nvSpPr>
        <p:spPr/>
        <p:txBody>
          <a:bodyPr/>
          <a:lstStyle/>
          <a:p>
            <a:fld id="{4892D846-B0A7-4DFB-99C2-AC0D5C4C5C04}" type="slidenum">
              <a:rPr lang="de-DE" smtClean="0"/>
              <a:pPr/>
              <a:t>15</a:t>
            </a:fld>
            <a:r>
              <a:rPr lang="de-DE" smtClean="0"/>
              <a:t> </a:t>
            </a:r>
            <a:endParaRPr lang="de-DE" dirty="0"/>
          </a:p>
        </p:txBody>
      </p:sp>
      <p:sp>
        <p:nvSpPr>
          <p:cNvPr id="6" name="Rechteck 5"/>
          <p:cNvSpPr/>
          <p:nvPr/>
        </p:nvSpPr>
        <p:spPr>
          <a:xfrm rot="16200000">
            <a:off x="7048501" y="3440678"/>
            <a:ext cx="4953000" cy="276999"/>
          </a:xfrm>
          <a:prstGeom prst="rect">
            <a:avLst/>
          </a:prstGeom>
        </p:spPr>
        <p:txBody>
          <a:bodyPr>
            <a:spAutoFit/>
          </a:bodyPr>
          <a:lstStyle/>
          <a:p>
            <a:r>
              <a:rPr lang="de-DE" sz="1200" dirty="0"/>
              <a:t>https://</a:t>
            </a:r>
            <a:r>
              <a:rPr lang="de-DE" sz="1200" dirty="0" smtClean="0"/>
              <a:t>www.force11.org/group/fairgroup/fairprinciples [2017-10-03]</a:t>
            </a:r>
            <a:endParaRPr lang="de-DE" sz="1200" dirty="0"/>
          </a:p>
        </p:txBody>
      </p:sp>
    </p:spTree>
    <p:extLst>
      <p:ext uri="{BB962C8B-B14F-4D97-AF65-F5344CB8AC3E}">
        <p14:creationId xmlns:p14="http://schemas.microsoft.com/office/powerpoint/2010/main" val="2028565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FAIR </a:t>
            </a:r>
            <a:r>
              <a:rPr lang="de-DE" dirty="0" err="1"/>
              <a:t>data</a:t>
            </a:r>
            <a:r>
              <a:rPr lang="de-DE" dirty="0"/>
              <a:t> </a:t>
            </a:r>
            <a:r>
              <a:rPr lang="de-DE" dirty="0" err="1" smtClean="0"/>
              <a:t>principles</a:t>
            </a:r>
            <a:r>
              <a:rPr lang="de-DE" dirty="0" smtClean="0"/>
              <a:t> (II)</a:t>
            </a:r>
            <a:endParaRPr lang="de-DE" dirty="0"/>
          </a:p>
        </p:txBody>
      </p:sp>
      <p:sp>
        <p:nvSpPr>
          <p:cNvPr id="3" name="Inhaltsplatzhalter 2"/>
          <p:cNvSpPr>
            <a:spLocks noGrp="1"/>
          </p:cNvSpPr>
          <p:nvPr>
            <p:ph idx="1"/>
          </p:nvPr>
        </p:nvSpPr>
        <p:spPr>
          <a:xfrm>
            <a:off x="739512" y="1671638"/>
            <a:ext cx="8525068" cy="4500562"/>
          </a:xfrm>
        </p:spPr>
        <p:txBody>
          <a:bodyPr/>
          <a:lstStyle/>
          <a:p>
            <a:pPr marL="0" indent="0">
              <a:buNone/>
            </a:pPr>
            <a:r>
              <a:rPr lang="de-DE" dirty="0" err="1" smtClean="0"/>
              <a:t>To</a:t>
            </a:r>
            <a:r>
              <a:rPr lang="de-DE" dirty="0" smtClean="0"/>
              <a:t> </a:t>
            </a:r>
            <a:r>
              <a:rPr lang="de-DE" dirty="0" err="1"/>
              <a:t>be</a:t>
            </a:r>
            <a:r>
              <a:rPr lang="de-DE" dirty="0"/>
              <a:t> Interoperable:</a:t>
            </a:r>
          </a:p>
          <a:p>
            <a:r>
              <a:rPr lang="de-DE" dirty="0"/>
              <a:t>I1. (</a:t>
            </a:r>
            <a:r>
              <a:rPr lang="de-DE" dirty="0" err="1"/>
              <a:t>meta</a:t>
            </a:r>
            <a:r>
              <a:rPr lang="de-DE" dirty="0"/>
              <a:t>)</a:t>
            </a:r>
            <a:r>
              <a:rPr lang="de-DE" dirty="0" err="1"/>
              <a:t>data</a:t>
            </a:r>
            <a:r>
              <a:rPr lang="de-DE" dirty="0"/>
              <a:t> </a:t>
            </a:r>
            <a:r>
              <a:rPr lang="de-DE" dirty="0" err="1"/>
              <a:t>use</a:t>
            </a:r>
            <a:r>
              <a:rPr lang="de-DE" dirty="0"/>
              <a:t> a formal, </a:t>
            </a:r>
            <a:r>
              <a:rPr lang="de-DE" dirty="0" err="1"/>
              <a:t>accessible</a:t>
            </a:r>
            <a:r>
              <a:rPr lang="de-DE" dirty="0"/>
              <a:t>, </a:t>
            </a:r>
            <a:r>
              <a:rPr lang="de-DE" dirty="0" err="1"/>
              <a:t>shared</a:t>
            </a:r>
            <a:r>
              <a:rPr lang="de-DE" dirty="0"/>
              <a:t>, </a:t>
            </a:r>
            <a:r>
              <a:rPr lang="de-DE" dirty="0" err="1"/>
              <a:t>and</a:t>
            </a:r>
            <a:r>
              <a:rPr lang="de-DE" dirty="0"/>
              <a:t> </a:t>
            </a:r>
            <a:r>
              <a:rPr lang="de-DE" dirty="0" err="1"/>
              <a:t>broadly</a:t>
            </a:r>
            <a:r>
              <a:rPr lang="de-DE" dirty="0"/>
              <a:t> </a:t>
            </a:r>
            <a:r>
              <a:rPr lang="de-DE" dirty="0" err="1"/>
              <a:t>applicable</a:t>
            </a:r>
            <a:r>
              <a:rPr lang="de-DE" dirty="0"/>
              <a:t> </a:t>
            </a:r>
            <a:r>
              <a:rPr lang="de-DE" dirty="0" err="1"/>
              <a:t>language</a:t>
            </a:r>
            <a:r>
              <a:rPr lang="de-DE" dirty="0"/>
              <a:t> </a:t>
            </a:r>
            <a:r>
              <a:rPr lang="de-DE" dirty="0" err="1"/>
              <a:t>for</a:t>
            </a:r>
            <a:r>
              <a:rPr lang="de-DE" dirty="0"/>
              <a:t> </a:t>
            </a:r>
            <a:r>
              <a:rPr lang="de-DE" dirty="0" err="1"/>
              <a:t>knowledge</a:t>
            </a:r>
            <a:r>
              <a:rPr lang="de-DE" dirty="0"/>
              <a:t> </a:t>
            </a:r>
            <a:r>
              <a:rPr lang="de-DE" dirty="0" err="1"/>
              <a:t>representation</a:t>
            </a:r>
            <a:r>
              <a:rPr lang="de-DE" dirty="0"/>
              <a:t>.</a:t>
            </a:r>
          </a:p>
          <a:p>
            <a:r>
              <a:rPr lang="de-DE" dirty="0"/>
              <a:t>I2. (</a:t>
            </a:r>
            <a:r>
              <a:rPr lang="de-DE" dirty="0" err="1"/>
              <a:t>meta</a:t>
            </a:r>
            <a:r>
              <a:rPr lang="de-DE" dirty="0"/>
              <a:t>)</a:t>
            </a:r>
            <a:r>
              <a:rPr lang="de-DE" dirty="0" err="1"/>
              <a:t>data</a:t>
            </a:r>
            <a:r>
              <a:rPr lang="de-DE" dirty="0"/>
              <a:t> </a:t>
            </a:r>
            <a:r>
              <a:rPr lang="de-DE" dirty="0" err="1"/>
              <a:t>use</a:t>
            </a:r>
            <a:r>
              <a:rPr lang="de-DE" dirty="0"/>
              <a:t> </a:t>
            </a:r>
            <a:r>
              <a:rPr lang="de-DE" dirty="0" err="1"/>
              <a:t>vocabularies</a:t>
            </a:r>
            <a:r>
              <a:rPr lang="de-DE" dirty="0"/>
              <a:t> </a:t>
            </a:r>
            <a:r>
              <a:rPr lang="de-DE" dirty="0" err="1"/>
              <a:t>that</a:t>
            </a:r>
            <a:r>
              <a:rPr lang="de-DE" dirty="0"/>
              <a:t> follow FAIR </a:t>
            </a:r>
            <a:r>
              <a:rPr lang="de-DE" dirty="0" err="1"/>
              <a:t>principles</a:t>
            </a:r>
            <a:r>
              <a:rPr lang="de-DE" dirty="0"/>
              <a:t>.</a:t>
            </a:r>
          </a:p>
          <a:p>
            <a:r>
              <a:rPr lang="de-DE" dirty="0"/>
              <a:t>I3. (</a:t>
            </a:r>
            <a:r>
              <a:rPr lang="de-DE" dirty="0" err="1"/>
              <a:t>meta</a:t>
            </a:r>
            <a:r>
              <a:rPr lang="de-DE" dirty="0"/>
              <a:t>)</a:t>
            </a:r>
            <a:r>
              <a:rPr lang="de-DE" dirty="0" err="1"/>
              <a:t>data</a:t>
            </a:r>
            <a:r>
              <a:rPr lang="de-DE" dirty="0"/>
              <a:t> </a:t>
            </a:r>
            <a:r>
              <a:rPr lang="de-DE" dirty="0" err="1"/>
              <a:t>include</a:t>
            </a:r>
            <a:r>
              <a:rPr lang="de-DE" dirty="0"/>
              <a:t> </a:t>
            </a:r>
            <a:r>
              <a:rPr lang="de-DE" dirty="0" err="1"/>
              <a:t>qualified</a:t>
            </a:r>
            <a:r>
              <a:rPr lang="de-DE" dirty="0"/>
              <a:t> </a:t>
            </a:r>
            <a:r>
              <a:rPr lang="de-DE" dirty="0" err="1"/>
              <a:t>references</a:t>
            </a:r>
            <a:r>
              <a:rPr lang="de-DE" dirty="0"/>
              <a:t> </a:t>
            </a:r>
            <a:r>
              <a:rPr lang="de-DE" dirty="0" err="1"/>
              <a:t>to</a:t>
            </a:r>
            <a:r>
              <a:rPr lang="de-DE" dirty="0"/>
              <a:t> </a:t>
            </a:r>
            <a:r>
              <a:rPr lang="de-DE" dirty="0" err="1"/>
              <a:t>other</a:t>
            </a:r>
            <a:r>
              <a:rPr lang="de-DE" dirty="0"/>
              <a:t> (</a:t>
            </a:r>
            <a:r>
              <a:rPr lang="de-DE" dirty="0" err="1"/>
              <a:t>meta</a:t>
            </a:r>
            <a:r>
              <a:rPr lang="de-DE" dirty="0"/>
              <a:t>)</a:t>
            </a:r>
            <a:r>
              <a:rPr lang="de-DE" dirty="0" err="1"/>
              <a:t>data</a:t>
            </a:r>
            <a:r>
              <a:rPr lang="de-DE" dirty="0"/>
              <a:t>.</a:t>
            </a:r>
          </a:p>
          <a:p>
            <a:pPr marL="0" indent="0">
              <a:buNone/>
            </a:pPr>
            <a:r>
              <a:rPr lang="de-DE" dirty="0" err="1"/>
              <a:t>To</a:t>
            </a:r>
            <a:r>
              <a:rPr lang="de-DE" dirty="0"/>
              <a:t> </a:t>
            </a:r>
            <a:r>
              <a:rPr lang="de-DE" dirty="0" err="1"/>
              <a:t>be</a:t>
            </a:r>
            <a:r>
              <a:rPr lang="de-DE" dirty="0"/>
              <a:t> Re-</a:t>
            </a:r>
            <a:r>
              <a:rPr lang="de-DE" dirty="0" err="1"/>
              <a:t>usable</a:t>
            </a:r>
            <a:r>
              <a:rPr lang="de-DE" dirty="0"/>
              <a:t>:</a:t>
            </a:r>
          </a:p>
          <a:p>
            <a:r>
              <a:rPr lang="de-DE" dirty="0"/>
              <a:t>R1. </a:t>
            </a:r>
            <a:r>
              <a:rPr lang="de-DE" dirty="0" err="1"/>
              <a:t>meta</a:t>
            </a:r>
            <a:r>
              <a:rPr lang="de-DE" dirty="0"/>
              <a:t>(</a:t>
            </a:r>
            <a:r>
              <a:rPr lang="de-DE" dirty="0" err="1"/>
              <a:t>data</a:t>
            </a:r>
            <a:r>
              <a:rPr lang="de-DE" dirty="0"/>
              <a:t>) </a:t>
            </a:r>
            <a:r>
              <a:rPr lang="de-DE" dirty="0" err="1"/>
              <a:t>have</a:t>
            </a:r>
            <a:r>
              <a:rPr lang="de-DE" dirty="0"/>
              <a:t> a </a:t>
            </a:r>
            <a:r>
              <a:rPr lang="de-DE" dirty="0" err="1"/>
              <a:t>plurality</a:t>
            </a:r>
            <a:r>
              <a:rPr lang="de-DE" dirty="0"/>
              <a:t> </a:t>
            </a:r>
            <a:r>
              <a:rPr lang="de-DE" dirty="0" err="1"/>
              <a:t>of</a:t>
            </a:r>
            <a:r>
              <a:rPr lang="de-DE" dirty="0"/>
              <a:t> </a:t>
            </a:r>
            <a:r>
              <a:rPr lang="de-DE" dirty="0" err="1"/>
              <a:t>accurate</a:t>
            </a:r>
            <a:r>
              <a:rPr lang="de-DE" dirty="0"/>
              <a:t> </a:t>
            </a:r>
            <a:r>
              <a:rPr lang="de-DE" dirty="0" err="1"/>
              <a:t>and</a:t>
            </a:r>
            <a:r>
              <a:rPr lang="de-DE" dirty="0"/>
              <a:t> relevant </a:t>
            </a:r>
            <a:r>
              <a:rPr lang="de-DE" dirty="0" err="1"/>
              <a:t>attributes</a:t>
            </a:r>
            <a:r>
              <a:rPr lang="de-DE" dirty="0"/>
              <a:t>.</a:t>
            </a:r>
          </a:p>
          <a:p>
            <a:r>
              <a:rPr lang="de-DE" dirty="0"/>
              <a:t>R1.1. (</a:t>
            </a:r>
            <a:r>
              <a:rPr lang="de-DE" dirty="0" err="1"/>
              <a:t>meta</a:t>
            </a:r>
            <a:r>
              <a:rPr lang="de-DE" dirty="0"/>
              <a:t>)</a:t>
            </a:r>
            <a:r>
              <a:rPr lang="de-DE" dirty="0" err="1"/>
              <a:t>data</a:t>
            </a:r>
            <a:r>
              <a:rPr lang="de-DE" dirty="0"/>
              <a:t> </a:t>
            </a:r>
            <a:r>
              <a:rPr lang="de-DE" dirty="0" err="1"/>
              <a:t>are</a:t>
            </a:r>
            <a:r>
              <a:rPr lang="de-DE" dirty="0"/>
              <a:t> </a:t>
            </a:r>
            <a:r>
              <a:rPr lang="de-DE" dirty="0" err="1"/>
              <a:t>released</a:t>
            </a:r>
            <a:r>
              <a:rPr lang="de-DE" dirty="0"/>
              <a:t> </a:t>
            </a:r>
            <a:r>
              <a:rPr lang="de-DE" dirty="0" err="1"/>
              <a:t>with</a:t>
            </a:r>
            <a:r>
              <a:rPr lang="de-DE" dirty="0"/>
              <a:t> a </a:t>
            </a:r>
            <a:r>
              <a:rPr lang="de-DE" dirty="0" err="1"/>
              <a:t>clear</a:t>
            </a:r>
            <a:r>
              <a:rPr lang="de-DE" dirty="0"/>
              <a:t> </a:t>
            </a:r>
            <a:r>
              <a:rPr lang="de-DE" dirty="0" err="1"/>
              <a:t>and</a:t>
            </a:r>
            <a:r>
              <a:rPr lang="de-DE" dirty="0"/>
              <a:t> </a:t>
            </a:r>
            <a:r>
              <a:rPr lang="de-DE" dirty="0" err="1"/>
              <a:t>accessible</a:t>
            </a:r>
            <a:r>
              <a:rPr lang="de-DE" dirty="0"/>
              <a:t> </a:t>
            </a:r>
            <a:r>
              <a:rPr lang="de-DE" dirty="0" err="1"/>
              <a:t>data</a:t>
            </a:r>
            <a:r>
              <a:rPr lang="de-DE" dirty="0"/>
              <a:t> </a:t>
            </a:r>
            <a:r>
              <a:rPr lang="de-DE" dirty="0" err="1"/>
              <a:t>usage</a:t>
            </a:r>
            <a:r>
              <a:rPr lang="de-DE" dirty="0"/>
              <a:t> </a:t>
            </a:r>
            <a:r>
              <a:rPr lang="de-DE" dirty="0" err="1"/>
              <a:t>license</a:t>
            </a:r>
            <a:r>
              <a:rPr lang="de-DE" dirty="0"/>
              <a:t>.</a:t>
            </a:r>
          </a:p>
          <a:p>
            <a:r>
              <a:rPr lang="de-DE" dirty="0"/>
              <a:t>R1.2. (</a:t>
            </a:r>
            <a:r>
              <a:rPr lang="de-DE" dirty="0" err="1"/>
              <a:t>meta</a:t>
            </a:r>
            <a:r>
              <a:rPr lang="de-DE" dirty="0"/>
              <a:t>)</a:t>
            </a:r>
            <a:r>
              <a:rPr lang="de-DE" dirty="0" err="1"/>
              <a:t>data</a:t>
            </a:r>
            <a:r>
              <a:rPr lang="de-DE" dirty="0"/>
              <a:t> </a:t>
            </a:r>
            <a:r>
              <a:rPr lang="de-DE" dirty="0" err="1"/>
              <a:t>are</a:t>
            </a:r>
            <a:r>
              <a:rPr lang="de-DE" dirty="0"/>
              <a:t> </a:t>
            </a:r>
            <a:r>
              <a:rPr lang="de-DE" dirty="0" err="1"/>
              <a:t>associated</a:t>
            </a:r>
            <a:r>
              <a:rPr lang="de-DE" dirty="0"/>
              <a:t> </a:t>
            </a:r>
            <a:r>
              <a:rPr lang="de-DE" dirty="0" err="1"/>
              <a:t>with</a:t>
            </a:r>
            <a:r>
              <a:rPr lang="de-DE" dirty="0"/>
              <a:t> </a:t>
            </a:r>
            <a:r>
              <a:rPr lang="de-DE" dirty="0" err="1"/>
              <a:t>their</a:t>
            </a:r>
            <a:r>
              <a:rPr lang="de-DE" dirty="0"/>
              <a:t> </a:t>
            </a:r>
            <a:r>
              <a:rPr lang="de-DE" dirty="0" err="1"/>
              <a:t>provenance</a:t>
            </a:r>
            <a:r>
              <a:rPr lang="de-DE" dirty="0"/>
              <a:t>.</a:t>
            </a:r>
          </a:p>
          <a:p>
            <a:r>
              <a:rPr lang="de-DE" dirty="0"/>
              <a:t>R1.3. (</a:t>
            </a:r>
            <a:r>
              <a:rPr lang="de-DE" dirty="0" err="1"/>
              <a:t>meta</a:t>
            </a:r>
            <a:r>
              <a:rPr lang="de-DE" dirty="0"/>
              <a:t>)</a:t>
            </a:r>
            <a:r>
              <a:rPr lang="de-DE" dirty="0" err="1"/>
              <a:t>data</a:t>
            </a:r>
            <a:r>
              <a:rPr lang="de-DE" dirty="0"/>
              <a:t> </a:t>
            </a:r>
            <a:r>
              <a:rPr lang="de-DE" dirty="0" err="1"/>
              <a:t>meet</a:t>
            </a:r>
            <a:r>
              <a:rPr lang="de-DE" dirty="0"/>
              <a:t> domain-relevant </a:t>
            </a:r>
            <a:r>
              <a:rPr lang="de-DE" dirty="0" err="1"/>
              <a:t>community</a:t>
            </a:r>
            <a:r>
              <a:rPr lang="de-DE" dirty="0"/>
              <a:t> </a:t>
            </a:r>
            <a:r>
              <a:rPr lang="de-DE" dirty="0" err="1"/>
              <a:t>standards</a:t>
            </a:r>
            <a:r>
              <a:rPr lang="de-DE" dirty="0" smtClean="0"/>
              <a:t>.</a:t>
            </a:r>
            <a:endParaRPr lang="de-DE" dirty="0"/>
          </a:p>
          <a:p>
            <a:endParaRPr lang="de-DE" dirty="0"/>
          </a:p>
        </p:txBody>
      </p:sp>
      <p:sp>
        <p:nvSpPr>
          <p:cNvPr id="5" name="Foliennummernplatzhalter 4"/>
          <p:cNvSpPr>
            <a:spLocks noGrp="1"/>
          </p:cNvSpPr>
          <p:nvPr>
            <p:ph type="sldNum" sz="quarter" idx="11"/>
          </p:nvPr>
        </p:nvSpPr>
        <p:spPr/>
        <p:txBody>
          <a:bodyPr/>
          <a:lstStyle/>
          <a:p>
            <a:fld id="{4892D846-B0A7-4DFB-99C2-AC0D5C4C5C04}" type="slidenum">
              <a:rPr lang="de-DE" smtClean="0"/>
              <a:pPr/>
              <a:t>16</a:t>
            </a:fld>
            <a:r>
              <a:rPr lang="de-DE" smtClean="0"/>
              <a:t> </a:t>
            </a:r>
            <a:endParaRPr lang="de-DE" dirty="0"/>
          </a:p>
        </p:txBody>
      </p:sp>
      <p:sp>
        <p:nvSpPr>
          <p:cNvPr id="6" name="Rechteck 5"/>
          <p:cNvSpPr/>
          <p:nvPr/>
        </p:nvSpPr>
        <p:spPr>
          <a:xfrm rot="16200000">
            <a:off x="6926580" y="4009638"/>
            <a:ext cx="4953000" cy="276999"/>
          </a:xfrm>
          <a:prstGeom prst="rect">
            <a:avLst/>
          </a:prstGeom>
        </p:spPr>
        <p:txBody>
          <a:bodyPr>
            <a:spAutoFit/>
          </a:bodyPr>
          <a:lstStyle/>
          <a:p>
            <a:r>
              <a:rPr lang="de-DE" sz="1200" dirty="0"/>
              <a:t>https://</a:t>
            </a:r>
            <a:r>
              <a:rPr lang="de-DE" sz="1200" dirty="0" smtClean="0"/>
              <a:t>www.force11.org/group/fairgroup/fairprinciples [2017-10-03]</a:t>
            </a:r>
            <a:endParaRPr lang="de-DE" sz="1200" dirty="0"/>
          </a:p>
        </p:txBody>
      </p:sp>
    </p:spTree>
    <p:extLst>
      <p:ext uri="{BB962C8B-B14F-4D97-AF65-F5344CB8AC3E}">
        <p14:creationId xmlns:p14="http://schemas.microsoft.com/office/powerpoint/2010/main" val="150015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fld id="{4892D846-B0A7-4DFB-99C2-AC0D5C4C5C04}" type="slidenum">
              <a:rPr lang="de-DE" smtClean="0"/>
              <a:pPr/>
              <a:t>17</a:t>
            </a:fld>
            <a:r>
              <a:rPr lang="de-DE" smtClean="0"/>
              <a:t> </a:t>
            </a:r>
            <a:endParaRPr lang="de-DE" dirty="0"/>
          </a:p>
        </p:txBody>
      </p:sp>
      <p:sp>
        <p:nvSpPr>
          <p:cNvPr id="6" name="Titel 1"/>
          <p:cNvSpPr txBox="1">
            <a:spLocks/>
          </p:cNvSpPr>
          <p:nvPr/>
        </p:nvSpPr>
        <p:spPr bwMode="auto">
          <a:xfrm>
            <a:off x="739511" y="2875280"/>
            <a:ext cx="810021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rgbClr val="000066"/>
                </a:solidFill>
                <a:latin typeface="+mn-lt"/>
                <a:ea typeface="+mj-ea"/>
                <a:cs typeface="+mj-cs"/>
              </a:defRPr>
            </a:lvl1pPr>
            <a:lvl2pPr algn="l" rtl="0" eaLnBrk="1" fontAlgn="base" hangingPunct="1">
              <a:spcBef>
                <a:spcPct val="0"/>
              </a:spcBef>
              <a:spcAft>
                <a:spcPct val="0"/>
              </a:spcAft>
              <a:defRPr sz="2800">
                <a:solidFill>
                  <a:srgbClr val="000066"/>
                </a:solidFill>
                <a:latin typeface="Tahoma" pitchFamily="34" charset="0"/>
              </a:defRPr>
            </a:lvl2pPr>
            <a:lvl3pPr algn="l" rtl="0" eaLnBrk="1" fontAlgn="base" hangingPunct="1">
              <a:spcBef>
                <a:spcPct val="0"/>
              </a:spcBef>
              <a:spcAft>
                <a:spcPct val="0"/>
              </a:spcAft>
              <a:defRPr sz="2800">
                <a:solidFill>
                  <a:srgbClr val="000066"/>
                </a:solidFill>
                <a:latin typeface="Tahoma" pitchFamily="34" charset="0"/>
              </a:defRPr>
            </a:lvl3pPr>
            <a:lvl4pPr algn="l" rtl="0" eaLnBrk="1" fontAlgn="base" hangingPunct="1">
              <a:spcBef>
                <a:spcPct val="0"/>
              </a:spcBef>
              <a:spcAft>
                <a:spcPct val="0"/>
              </a:spcAft>
              <a:defRPr sz="2800">
                <a:solidFill>
                  <a:srgbClr val="000066"/>
                </a:solidFill>
                <a:latin typeface="Tahoma" pitchFamily="34" charset="0"/>
              </a:defRPr>
            </a:lvl4pPr>
            <a:lvl5pPr algn="l" rtl="0" eaLnBrk="1" fontAlgn="base" hangingPunct="1">
              <a:spcBef>
                <a:spcPct val="0"/>
              </a:spcBef>
              <a:spcAft>
                <a:spcPct val="0"/>
              </a:spcAft>
              <a:defRPr sz="2800">
                <a:solidFill>
                  <a:srgbClr val="000066"/>
                </a:solidFill>
                <a:latin typeface="Tahoma" pitchFamily="34" charset="0"/>
              </a:defRPr>
            </a:lvl5pPr>
            <a:lvl6pPr marL="457200" algn="l" rtl="0" eaLnBrk="1" fontAlgn="base" hangingPunct="1">
              <a:spcBef>
                <a:spcPct val="0"/>
              </a:spcBef>
              <a:spcAft>
                <a:spcPct val="0"/>
              </a:spcAft>
              <a:defRPr sz="2800">
                <a:solidFill>
                  <a:srgbClr val="000066"/>
                </a:solidFill>
                <a:latin typeface="Tahoma" pitchFamily="34" charset="0"/>
              </a:defRPr>
            </a:lvl6pPr>
            <a:lvl7pPr marL="914400" algn="l" rtl="0" eaLnBrk="1" fontAlgn="base" hangingPunct="1">
              <a:spcBef>
                <a:spcPct val="0"/>
              </a:spcBef>
              <a:spcAft>
                <a:spcPct val="0"/>
              </a:spcAft>
              <a:defRPr sz="2800">
                <a:solidFill>
                  <a:srgbClr val="000066"/>
                </a:solidFill>
                <a:latin typeface="Tahoma" pitchFamily="34" charset="0"/>
              </a:defRPr>
            </a:lvl7pPr>
            <a:lvl8pPr marL="1371600" algn="l" rtl="0" eaLnBrk="1" fontAlgn="base" hangingPunct="1">
              <a:spcBef>
                <a:spcPct val="0"/>
              </a:spcBef>
              <a:spcAft>
                <a:spcPct val="0"/>
              </a:spcAft>
              <a:defRPr sz="2800">
                <a:solidFill>
                  <a:srgbClr val="000066"/>
                </a:solidFill>
                <a:latin typeface="Tahoma" pitchFamily="34" charset="0"/>
              </a:defRPr>
            </a:lvl8pPr>
            <a:lvl9pPr marL="1828800" algn="l" rtl="0" eaLnBrk="1" fontAlgn="base" hangingPunct="1">
              <a:spcBef>
                <a:spcPct val="0"/>
              </a:spcBef>
              <a:spcAft>
                <a:spcPct val="0"/>
              </a:spcAft>
              <a:defRPr sz="2800">
                <a:solidFill>
                  <a:srgbClr val="000066"/>
                </a:solidFill>
                <a:latin typeface="Tahoma" pitchFamily="34" charset="0"/>
              </a:defRPr>
            </a:lvl9pPr>
          </a:lstStyle>
          <a:p>
            <a:pPr algn="r"/>
            <a:r>
              <a:rPr lang="de-DE" kern="0" dirty="0" err="1" smtClean="0"/>
              <a:t>Related</a:t>
            </a:r>
            <a:r>
              <a:rPr lang="de-DE" kern="0" dirty="0" smtClean="0"/>
              <a:t> </a:t>
            </a:r>
            <a:r>
              <a:rPr lang="de-DE" kern="0" dirty="0" err="1" smtClean="0"/>
              <a:t>approaches</a:t>
            </a:r>
            <a:endParaRPr lang="de-DE" kern="0" dirty="0"/>
          </a:p>
        </p:txBody>
      </p:sp>
    </p:spTree>
    <p:extLst>
      <p:ext uri="{BB962C8B-B14F-4D97-AF65-F5344CB8AC3E}">
        <p14:creationId xmlns:p14="http://schemas.microsoft.com/office/powerpoint/2010/main" val="28469177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Datumsplatzhalter 3"/>
          <p:cNvSpPr>
            <a:spLocks noGrp="1"/>
          </p:cNvSpPr>
          <p:nvPr>
            <p:ph type="dt" sz="half" idx="10"/>
          </p:nvPr>
        </p:nvSpPr>
        <p:spPr/>
        <p:txBody>
          <a:bodyPr/>
          <a:lstStyle/>
          <a:p>
            <a:fld id="{A82C3AC8-AFDA-4F1D-B7BE-F3C6E9DC479E}" type="datetime4">
              <a:rPr lang="de-DE" smtClean="0"/>
              <a:t>29. November 2017</a:t>
            </a:fld>
            <a:endParaRPr lang="de-DE"/>
          </a:p>
        </p:txBody>
      </p:sp>
      <p:sp>
        <p:nvSpPr>
          <p:cNvPr id="5" name="Foliennummernplatzhalter 4"/>
          <p:cNvSpPr>
            <a:spLocks noGrp="1"/>
          </p:cNvSpPr>
          <p:nvPr>
            <p:ph type="sldNum" sz="quarter" idx="11"/>
          </p:nvPr>
        </p:nvSpPr>
        <p:spPr/>
        <p:txBody>
          <a:bodyPr/>
          <a:lstStyle/>
          <a:p>
            <a:fld id="{4892D846-B0A7-4DFB-99C2-AC0D5C4C5C04}" type="slidenum">
              <a:rPr lang="de-DE" smtClean="0"/>
              <a:pPr/>
              <a:t>18</a:t>
            </a:fld>
            <a:r>
              <a:rPr lang="de-DE" smtClean="0"/>
              <a:t> </a:t>
            </a:r>
            <a:endParaRPr lang="de-D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012" y="0"/>
            <a:ext cx="1184713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eck 5"/>
          <p:cNvSpPr/>
          <p:nvPr/>
        </p:nvSpPr>
        <p:spPr>
          <a:xfrm>
            <a:off x="6335462" y="5862406"/>
            <a:ext cx="2764924" cy="369332"/>
          </a:xfrm>
          <a:prstGeom prst="rect">
            <a:avLst/>
          </a:prstGeom>
        </p:spPr>
        <p:txBody>
          <a:bodyPr wrap="none">
            <a:spAutoFit/>
          </a:bodyPr>
          <a:lstStyle/>
          <a:p>
            <a:r>
              <a:rPr lang="de-DE" dirty="0">
                <a:solidFill>
                  <a:schemeClr val="bg1">
                    <a:lumMod val="95000"/>
                  </a:schemeClr>
                </a:solidFill>
              </a:rPr>
              <a:t>http://www.data4sdgs.org/</a:t>
            </a:r>
          </a:p>
        </p:txBody>
      </p:sp>
    </p:spTree>
    <p:extLst>
      <p:ext uri="{BB962C8B-B14F-4D97-AF65-F5344CB8AC3E}">
        <p14:creationId xmlns:p14="http://schemas.microsoft.com/office/powerpoint/2010/main" val="5675627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fld id="{4892D846-B0A7-4DFB-99C2-AC0D5C4C5C04}" type="slidenum">
              <a:rPr lang="de-DE" smtClean="0"/>
              <a:pPr/>
              <a:t>19</a:t>
            </a:fld>
            <a:r>
              <a:rPr lang="de-DE" smtClean="0"/>
              <a:t> </a:t>
            </a:r>
            <a:endParaRPr lang="de-DE" dirty="0"/>
          </a:p>
        </p:txBody>
      </p:sp>
      <p:sp>
        <p:nvSpPr>
          <p:cNvPr id="6" name="Rechteck 5"/>
          <p:cNvSpPr/>
          <p:nvPr/>
        </p:nvSpPr>
        <p:spPr>
          <a:xfrm>
            <a:off x="2052988" y="2690336"/>
            <a:ext cx="4953000" cy="1631216"/>
          </a:xfrm>
          <a:prstGeom prst="rect">
            <a:avLst/>
          </a:prstGeom>
        </p:spPr>
        <p:txBody>
          <a:bodyPr>
            <a:spAutoFit/>
          </a:bodyPr>
          <a:lstStyle/>
          <a:p>
            <a:r>
              <a:rPr lang="en-US" dirty="0" smtClean="0"/>
              <a:t>"The </a:t>
            </a:r>
            <a:r>
              <a:rPr lang="en-US" dirty="0"/>
              <a:t>Global Partnership </a:t>
            </a:r>
            <a:r>
              <a:rPr lang="en-US" dirty="0" smtClean="0"/>
              <a:t> </a:t>
            </a:r>
            <a:r>
              <a:rPr lang="en-US" sz="2800" b="1" dirty="0" smtClean="0"/>
              <a:t>will </a:t>
            </a:r>
            <a:r>
              <a:rPr lang="en-US" dirty="0" smtClean="0"/>
              <a:t>enable </a:t>
            </a:r>
            <a:r>
              <a:rPr lang="en-US" dirty="0"/>
              <a:t>the use of real-time, dynamic, disaggregated data to help achieve and monitor the SDGs, bridge data gaps and improve capacities to generate, share and use data</a:t>
            </a:r>
            <a:r>
              <a:rPr lang="en-US" dirty="0" smtClean="0"/>
              <a:t>."</a:t>
            </a:r>
            <a:endParaRPr lang="de-DE" dirty="0"/>
          </a:p>
        </p:txBody>
      </p:sp>
    </p:spTree>
    <p:extLst>
      <p:ext uri="{BB962C8B-B14F-4D97-AF65-F5344CB8AC3E}">
        <p14:creationId xmlns:p14="http://schemas.microsoft.com/office/powerpoint/2010/main" val="2503862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Outline</a:t>
            </a:r>
            <a:endParaRPr lang="de-DE" dirty="0"/>
          </a:p>
        </p:txBody>
      </p:sp>
      <p:sp>
        <p:nvSpPr>
          <p:cNvPr id="3" name="Inhaltsplatzhalter 2"/>
          <p:cNvSpPr>
            <a:spLocks noGrp="1"/>
          </p:cNvSpPr>
          <p:nvPr>
            <p:ph idx="1"/>
          </p:nvPr>
        </p:nvSpPr>
        <p:spPr/>
        <p:txBody>
          <a:bodyPr/>
          <a:lstStyle/>
          <a:p>
            <a:pPr>
              <a:buFont typeface="+mj-lt"/>
              <a:buAutoNum type="arabicPeriod"/>
            </a:pPr>
            <a:r>
              <a:rPr lang="en-US" smtClean="0"/>
              <a:t>Motivation</a:t>
            </a:r>
          </a:p>
          <a:p>
            <a:pPr>
              <a:buFont typeface="+mj-lt"/>
              <a:buAutoNum type="arabicPeriod"/>
            </a:pPr>
            <a:r>
              <a:rPr lang="en-US" smtClean="0"/>
              <a:t>Some </a:t>
            </a:r>
            <a:r>
              <a:rPr lang="en-US" dirty="0"/>
              <a:t>definitions regarding "Open"</a:t>
            </a:r>
          </a:p>
          <a:p>
            <a:pPr>
              <a:buFont typeface="+mj-lt"/>
              <a:buAutoNum type="arabicPeriod"/>
            </a:pPr>
            <a:r>
              <a:rPr lang="en-US"/>
              <a:t>Some </a:t>
            </a:r>
            <a:r>
              <a:rPr lang="en-US" smtClean="0"/>
              <a:t>approaches</a:t>
            </a:r>
          </a:p>
          <a:p>
            <a:pPr>
              <a:buFont typeface="+mj-lt"/>
              <a:buAutoNum type="arabicPeriod"/>
            </a:pPr>
            <a:r>
              <a:rPr lang="de-DE"/>
              <a:t>Getting indicator values</a:t>
            </a:r>
            <a:endParaRPr lang="en-US" dirty="0"/>
          </a:p>
          <a:p>
            <a:pPr>
              <a:buFont typeface="+mj-lt"/>
              <a:buAutoNum type="arabicPeriod"/>
            </a:pPr>
            <a:r>
              <a:rPr lang="en-US" dirty="0"/>
              <a:t>Our approach: </a:t>
            </a:r>
            <a:r>
              <a:rPr lang="en-US"/>
              <a:t>It's </a:t>
            </a:r>
            <a:r>
              <a:rPr lang="en-US" smtClean="0"/>
              <a:t>architecture and the data driven visualization</a:t>
            </a:r>
          </a:p>
          <a:p>
            <a:pPr>
              <a:buFont typeface="+mj-lt"/>
              <a:buAutoNum type="arabicPeriod"/>
            </a:pPr>
            <a:r>
              <a:rPr lang="en-US" smtClean="0"/>
              <a:t>Summary </a:t>
            </a:r>
            <a:r>
              <a:rPr lang="en-US" dirty="0" smtClean="0"/>
              <a:t>of </a:t>
            </a:r>
            <a:r>
              <a:rPr lang="en-US" smtClean="0"/>
              <a:t>essential outcomes</a:t>
            </a:r>
          </a:p>
          <a:p>
            <a:pPr>
              <a:buFont typeface="+mj-lt"/>
              <a:buAutoNum type="arabicPeriod"/>
            </a:pPr>
            <a:r>
              <a:rPr lang="de-DE"/>
              <a:t>Credits</a:t>
            </a:r>
            <a:endParaRPr lang="en-US" dirty="0"/>
          </a:p>
          <a:p>
            <a:endParaRPr lang="de-DE" dirty="0"/>
          </a:p>
        </p:txBody>
      </p:sp>
      <p:sp>
        <p:nvSpPr>
          <p:cNvPr id="5" name="Foliennummernplatzhalter 4"/>
          <p:cNvSpPr>
            <a:spLocks noGrp="1"/>
          </p:cNvSpPr>
          <p:nvPr>
            <p:ph type="sldNum" sz="quarter" idx="11"/>
          </p:nvPr>
        </p:nvSpPr>
        <p:spPr/>
        <p:txBody>
          <a:bodyPr/>
          <a:lstStyle/>
          <a:p>
            <a:fld id="{4892D846-B0A7-4DFB-99C2-AC0D5C4C5C04}" type="slidenum">
              <a:rPr lang="de-DE" smtClean="0"/>
              <a:pPr/>
              <a:t>2</a:t>
            </a:fld>
            <a:r>
              <a:rPr lang="de-DE" smtClean="0"/>
              <a:t> </a:t>
            </a:r>
            <a:endParaRPr lang="de-DE" dirty="0"/>
          </a:p>
        </p:txBody>
      </p:sp>
    </p:spTree>
    <p:extLst>
      <p:ext uri="{BB962C8B-B14F-4D97-AF65-F5344CB8AC3E}">
        <p14:creationId xmlns:p14="http://schemas.microsoft.com/office/powerpoint/2010/main" val="473430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9756" y="-1"/>
            <a:ext cx="13537764" cy="6942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liennummernplatzhalter 4"/>
          <p:cNvSpPr>
            <a:spLocks noGrp="1"/>
          </p:cNvSpPr>
          <p:nvPr>
            <p:ph type="sldNum" sz="quarter" idx="11"/>
          </p:nvPr>
        </p:nvSpPr>
        <p:spPr/>
        <p:txBody>
          <a:bodyPr/>
          <a:lstStyle/>
          <a:p>
            <a:fld id="{4892D846-B0A7-4DFB-99C2-AC0D5C4C5C04}" type="slidenum">
              <a:rPr lang="de-DE" smtClean="0"/>
              <a:pPr/>
              <a:t>20</a:t>
            </a:fld>
            <a:r>
              <a:rPr lang="de-DE" smtClean="0"/>
              <a:t> </a:t>
            </a:r>
            <a:endParaRPr lang="de-DE" dirty="0"/>
          </a:p>
        </p:txBody>
      </p:sp>
      <p:sp>
        <p:nvSpPr>
          <p:cNvPr id="6" name="Rechteck 5"/>
          <p:cNvSpPr/>
          <p:nvPr/>
        </p:nvSpPr>
        <p:spPr>
          <a:xfrm>
            <a:off x="5842836" y="520385"/>
            <a:ext cx="4063164" cy="369332"/>
          </a:xfrm>
          <a:prstGeom prst="rect">
            <a:avLst/>
          </a:prstGeom>
        </p:spPr>
        <p:txBody>
          <a:bodyPr wrap="none">
            <a:spAutoFit/>
          </a:bodyPr>
          <a:lstStyle/>
          <a:p>
            <a:r>
              <a:rPr lang="de-DE" dirty="0"/>
              <a:t>http://www.data4sdgs.org/commitments</a:t>
            </a:r>
          </a:p>
        </p:txBody>
      </p:sp>
      <p:sp>
        <p:nvSpPr>
          <p:cNvPr id="7" name="Rechteck 6"/>
          <p:cNvSpPr/>
          <p:nvPr/>
        </p:nvSpPr>
        <p:spPr>
          <a:xfrm>
            <a:off x="1" y="4556026"/>
            <a:ext cx="6112042" cy="1846659"/>
          </a:xfrm>
          <a:prstGeom prst="rect">
            <a:avLst/>
          </a:prstGeom>
        </p:spPr>
        <p:txBody>
          <a:bodyPr wrap="square">
            <a:spAutoFit/>
          </a:bodyPr>
          <a:lstStyle/>
          <a:p>
            <a:r>
              <a:rPr lang="en-US" dirty="0" smtClean="0"/>
              <a:t>"We </a:t>
            </a:r>
            <a:r>
              <a:rPr lang="en-US" dirty="0"/>
              <a:t>commit to build the BOP Design Center 65,000 </a:t>
            </a:r>
            <a:r>
              <a:rPr lang="en-US" dirty="0" err="1"/>
              <a:t>Sq</a:t>
            </a:r>
            <a:r>
              <a:rPr lang="en-US" dirty="0"/>
              <a:t> </a:t>
            </a:r>
            <a:r>
              <a:rPr lang="en-US" dirty="0" err="1"/>
              <a:t>ft</a:t>
            </a:r>
            <a:r>
              <a:rPr lang="en-US" dirty="0"/>
              <a:t> </a:t>
            </a:r>
            <a:r>
              <a:rPr lang="en-US" sz="2400" b="1" dirty="0"/>
              <a:t>costing $10 million </a:t>
            </a:r>
            <a:r>
              <a:rPr lang="en-US" dirty="0"/>
              <a:t>to be the coordination center and to influence the creation of many similar centers to collaborate together. We commit to host BOP World Convention each year as the trade event for face to face partnership. We invite you to join us this year 20-22 September in Singapore</a:t>
            </a:r>
            <a:r>
              <a:rPr lang="en-US" dirty="0" smtClean="0"/>
              <a:t>."</a:t>
            </a:r>
            <a:endParaRPr lang="de-DE" dirty="0"/>
          </a:p>
        </p:txBody>
      </p:sp>
      <p:pic>
        <p:nvPicPr>
          <p:cNvPr id="5122" name="Picture 2" descr="01-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6021" y="4596430"/>
            <a:ext cx="1875356" cy="1875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841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489" y="-770003"/>
            <a:ext cx="12219860" cy="7628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liennummernplatzhalter 4"/>
          <p:cNvSpPr>
            <a:spLocks noGrp="1"/>
          </p:cNvSpPr>
          <p:nvPr>
            <p:ph type="sldNum" sz="quarter" idx="11"/>
          </p:nvPr>
        </p:nvSpPr>
        <p:spPr/>
        <p:txBody>
          <a:bodyPr/>
          <a:lstStyle/>
          <a:p>
            <a:fld id="{4892D846-B0A7-4DFB-99C2-AC0D5C4C5C04}" type="slidenum">
              <a:rPr lang="de-DE" smtClean="0"/>
              <a:pPr/>
              <a:t>21</a:t>
            </a:fld>
            <a:r>
              <a:rPr lang="de-DE" smtClean="0"/>
              <a:t> </a:t>
            </a:r>
            <a:endParaRPr lang="de-DE" dirty="0"/>
          </a:p>
        </p:txBody>
      </p:sp>
      <p:sp>
        <p:nvSpPr>
          <p:cNvPr id="6" name="Rechteck 5"/>
          <p:cNvSpPr/>
          <p:nvPr/>
        </p:nvSpPr>
        <p:spPr>
          <a:xfrm>
            <a:off x="512944" y="4933816"/>
            <a:ext cx="7139139" cy="1661993"/>
          </a:xfrm>
          <a:prstGeom prst="rect">
            <a:avLst/>
          </a:prstGeom>
        </p:spPr>
        <p:txBody>
          <a:bodyPr wrap="square">
            <a:spAutoFit/>
          </a:bodyPr>
          <a:lstStyle/>
          <a:p>
            <a:r>
              <a:rPr lang="en-US" dirty="0"/>
              <a:t>Barclays will champion the partnership from </a:t>
            </a:r>
            <a:r>
              <a:rPr lang="en-US" sz="2400" b="1" dirty="0"/>
              <a:t>a cyber security agenda </a:t>
            </a:r>
            <a:r>
              <a:rPr lang="en-US" dirty="0"/>
              <a:t>perspective, provide thought-leadership on defining and implementing a principles-based approach to global cyber resilience and security. Barclays will help develop global security norms and principles in the data-driven world.</a:t>
            </a:r>
            <a:endParaRPr lang="de-DE" dirty="0"/>
          </a:p>
        </p:txBody>
      </p:sp>
      <p:pic>
        <p:nvPicPr>
          <p:cNvPr id="8196" name="Picture 4" descr="Bildergebnis für sdg ic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5703" y="4751519"/>
            <a:ext cx="1840297" cy="1841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261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5" name="Foliennummernplatzhalter 4"/>
          <p:cNvSpPr>
            <a:spLocks noGrp="1"/>
          </p:cNvSpPr>
          <p:nvPr>
            <p:ph type="sldNum" sz="quarter" idx="11"/>
          </p:nvPr>
        </p:nvSpPr>
        <p:spPr/>
        <p:txBody>
          <a:bodyPr/>
          <a:lstStyle/>
          <a:p>
            <a:fld id="{4892D846-B0A7-4DFB-99C2-AC0D5C4C5C04}" type="slidenum">
              <a:rPr lang="de-DE" smtClean="0"/>
              <a:pPr/>
              <a:t>22</a:t>
            </a:fld>
            <a:r>
              <a:rPr lang="de-DE" smtClean="0"/>
              <a:t> </a:t>
            </a:r>
            <a:endParaRPr lang="de-D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275" y="381000"/>
            <a:ext cx="906145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llipse 6"/>
          <p:cNvSpPr/>
          <p:nvPr/>
        </p:nvSpPr>
        <p:spPr bwMode="auto">
          <a:xfrm>
            <a:off x="5958038" y="539015"/>
            <a:ext cx="3638349" cy="1568918"/>
          </a:xfrm>
          <a:prstGeom prst="ellipse">
            <a:avLst/>
          </a:prstGeom>
          <a:noFill/>
          <a:ln w="19050" cap="flat" cmpd="sng" algn="ctr">
            <a:solidFill>
              <a:srgbClr val="FF3300"/>
            </a:solidFill>
            <a:prstDash val="solid"/>
            <a:round/>
            <a:headEnd type="none" w="sm" len="sm"/>
            <a:tailEnd type="none" w="sm" len="sm"/>
          </a:ln>
          <a:effectLst>
            <a:outerShdw blurRad="50800" dist="76200" dir="5400000" algn="ctr" rotWithShape="0">
              <a:schemeClr val="bg1">
                <a:lumMod val="75000"/>
              </a:scheme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spTree>
    <p:extLst>
      <p:ext uri="{BB962C8B-B14F-4D97-AF65-F5344CB8AC3E}">
        <p14:creationId xmlns:p14="http://schemas.microsoft.com/office/powerpoint/2010/main" val="1422068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To</a:t>
            </a:r>
            <a:r>
              <a:rPr lang="de-DE" dirty="0" smtClean="0"/>
              <a:t> </a:t>
            </a:r>
            <a:r>
              <a:rPr lang="de-DE" dirty="0" err="1" smtClean="0"/>
              <a:t>summarize</a:t>
            </a:r>
            <a:r>
              <a:rPr lang="de-DE" dirty="0" smtClean="0"/>
              <a:t> "</a:t>
            </a:r>
            <a:r>
              <a:rPr lang="de-DE" dirty="0" err="1" smtClean="0"/>
              <a:t>Related</a:t>
            </a:r>
            <a:r>
              <a:rPr lang="de-DE" dirty="0" smtClean="0"/>
              <a:t> </a:t>
            </a:r>
            <a:r>
              <a:rPr lang="de-DE" dirty="0" err="1" smtClean="0"/>
              <a:t>approaches</a:t>
            </a:r>
            <a:r>
              <a:rPr lang="de-DE" dirty="0" smtClean="0"/>
              <a:t>"</a:t>
            </a:r>
            <a:endParaRPr lang="de-DE" dirty="0"/>
          </a:p>
        </p:txBody>
      </p:sp>
      <p:sp>
        <p:nvSpPr>
          <p:cNvPr id="3" name="Inhaltsplatzhalter 2"/>
          <p:cNvSpPr>
            <a:spLocks noGrp="1"/>
          </p:cNvSpPr>
          <p:nvPr>
            <p:ph idx="1"/>
          </p:nvPr>
        </p:nvSpPr>
        <p:spPr/>
        <p:txBody>
          <a:bodyPr/>
          <a:lstStyle/>
          <a:p>
            <a:r>
              <a:rPr lang="de-DE" dirty="0" err="1" smtClean="0"/>
              <a:t>Delayed</a:t>
            </a:r>
            <a:endParaRPr lang="de-DE" dirty="0" smtClean="0"/>
          </a:p>
          <a:p>
            <a:r>
              <a:rPr lang="de-DE" dirty="0" smtClean="0"/>
              <a:t>Business </a:t>
            </a:r>
            <a:r>
              <a:rPr lang="de-DE" dirty="0" err="1" smtClean="0"/>
              <a:t>driven</a:t>
            </a:r>
            <a:endParaRPr lang="de-DE" dirty="0"/>
          </a:p>
        </p:txBody>
      </p:sp>
      <p:sp>
        <p:nvSpPr>
          <p:cNvPr id="5" name="Foliennummernplatzhalter 4"/>
          <p:cNvSpPr>
            <a:spLocks noGrp="1"/>
          </p:cNvSpPr>
          <p:nvPr>
            <p:ph type="sldNum" sz="quarter" idx="11"/>
          </p:nvPr>
        </p:nvSpPr>
        <p:spPr/>
        <p:txBody>
          <a:bodyPr/>
          <a:lstStyle/>
          <a:p>
            <a:fld id="{4892D846-B0A7-4DFB-99C2-AC0D5C4C5C04}" type="slidenum">
              <a:rPr lang="de-DE" smtClean="0"/>
              <a:pPr/>
              <a:t>23</a:t>
            </a:fld>
            <a:r>
              <a:rPr lang="de-DE" smtClean="0"/>
              <a:t> </a:t>
            </a:r>
            <a:endParaRPr lang="de-DE" dirty="0"/>
          </a:p>
        </p:txBody>
      </p:sp>
    </p:spTree>
    <p:extLst>
      <p:ext uri="{BB962C8B-B14F-4D97-AF65-F5344CB8AC3E}">
        <p14:creationId xmlns:p14="http://schemas.microsoft.com/office/powerpoint/2010/main" val="492243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9511" y="2875280"/>
            <a:ext cx="8100219" cy="685800"/>
          </a:xfrm>
        </p:spPr>
        <p:txBody>
          <a:bodyPr/>
          <a:lstStyle/>
          <a:p>
            <a:pPr algn="r"/>
            <a:r>
              <a:rPr lang="de-DE" dirty="0" err="1" smtClean="0"/>
              <a:t>Getting</a:t>
            </a:r>
            <a:r>
              <a:rPr lang="de-DE" dirty="0" smtClean="0"/>
              <a:t> </a:t>
            </a:r>
            <a:r>
              <a:rPr lang="de-DE" dirty="0" err="1" smtClean="0"/>
              <a:t>indicator</a:t>
            </a:r>
            <a:r>
              <a:rPr lang="de-DE" dirty="0" smtClean="0"/>
              <a:t> </a:t>
            </a:r>
            <a:r>
              <a:rPr lang="de-DE" dirty="0" err="1" smtClean="0"/>
              <a:t>values</a:t>
            </a:r>
            <a:endParaRPr lang="de-DE" dirty="0"/>
          </a:p>
        </p:txBody>
      </p:sp>
      <p:sp>
        <p:nvSpPr>
          <p:cNvPr id="5" name="Foliennummernplatzhalter 4"/>
          <p:cNvSpPr>
            <a:spLocks noGrp="1"/>
          </p:cNvSpPr>
          <p:nvPr>
            <p:ph type="sldNum" sz="quarter" idx="11"/>
          </p:nvPr>
        </p:nvSpPr>
        <p:spPr/>
        <p:txBody>
          <a:bodyPr/>
          <a:lstStyle/>
          <a:p>
            <a:fld id="{4892D846-B0A7-4DFB-99C2-AC0D5C4C5C04}" type="slidenum">
              <a:rPr lang="de-DE" smtClean="0"/>
              <a:pPr/>
              <a:t>24</a:t>
            </a:fld>
            <a:r>
              <a:rPr lang="de-DE" smtClean="0"/>
              <a:t> </a:t>
            </a:r>
            <a:endParaRPr lang="de-DE" dirty="0"/>
          </a:p>
        </p:txBody>
      </p:sp>
    </p:spTree>
    <p:extLst>
      <p:ext uri="{BB962C8B-B14F-4D97-AF65-F5344CB8AC3E}">
        <p14:creationId xmlns:p14="http://schemas.microsoft.com/office/powerpoint/2010/main" val="30386333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 </a:t>
            </a:r>
            <a:r>
              <a:rPr lang="de-DE" dirty="0" err="1" smtClean="0"/>
              <a:t>Statistics</a:t>
            </a:r>
            <a:r>
              <a:rPr lang="de-DE" dirty="0" smtClean="0"/>
              <a:t> Division</a:t>
            </a:r>
            <a:endParaRPr lang="de-DE" dirty="0"/>
          </a:p>
        </p:txBody>
      </p:sp>
      <p:sp>
        <p:nvSpPr>
          <p:cNvPr id="4" name="Datumsplatzhalter 3"/>
          <p:cNvSpPr>
            <a:spLocks noGrp="1"/>
          </p:cNvSpPr>
          <p:nvPr>
            <p:ph type="dt" sz="half" idx="10"/>
          </p:nvPr>
        </p:nvSpPr>
        <p:spPr/>
        <p:txBody>
          <a:bodyPr/>
          <a:lstStyle/>
          <a:p>
            <a:fld id="{A82C3AC8-AFDA-4F1D-B7BE-F3C6E9DC479E}" type="datetime4">
              <a:rPr lang="de-DE" smtClean="0"/>
              <a:t>29. November 2017</a:t>
            </a:fld>
            <a:endParaRPr lang="de-DE"/>
          </a:p>
        </p:txBody>
      </p:sp>
      <p:sp>
        <p:nvSpPr>
          <p:cNvPr id="5" name="Foliennummernplatzhalter 4"/>
          <p:cNvSpPr>
            <a:spLocks noGrp="1"/>
          </p:cNvSpPr>
          <p:nvPr>
            <p:ph type="sldNum" sz="quarter" idx="11"/>
          </p:nvPr>
        </p:nvSpPr>
        <p:spPr/>
        <p:txBody>
          <a:bodyPr/>
          <a:lstStyle/>
          <a:p>
            <a:fld id="{4892D846-B0A7-4DFB-99C2-AC0D5C4C5C04}" type="slidenum">
              <a:rPr lang="de-DE" smtClean="0"/>
              <a:pPr/>
              <a:t>25</a:t>
            </a:fld>
            <a:r>
              <a:rPr lang="de-DE" smtClean="0"/>
              <a:t> </a:t>
            </a:r>
            <a:endParaRPr lang="de-DE" dirty="0"/>
          </a:p>
        </p:txBody>
      </p:sp>
      <p:pic>
        <p:nvPicPr>
          <p:cNvPr id="6" name="Grafik 5"/>
          <p:cNvPicPr>
            <a:picLocks noChangeAspect="1"/>
          </p:cNvPicPr>
          <p:nvPr/>
        </p:nvPicPr>
        <p:blipFill>
          <a:blip r:embed="rId2"/>
          <a:stretch>
            <a:fillRect/>
          </a:stretch>
        </p:blipFill>
        <p:spPr>
          <a:xfrm>
            <a:off x="1376118" y="1415509"/>
            <a:ext cx="6248400" cy="502497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7" name="Rechteck 6"/>
          <p:cNvSpPr/>
          <p:nvPr/>
        </p:nvSpPr>
        <p:spPr>
          <a:xfrm rot="16200000">
            <a:off x="6871221" y="3295134"/>
            <a:ext cx="4796762" cy="369332"/>
          </a:xfrm>
          <a:prstGeom prst="rect">
            <a:avLst/>
          </a:prstGeom>
        </p:spPr>
        <p:txBody>
          <a:bodyPr wrap="none">
            <a:spAutoFit/>
          </a:bodyPr>
          <a:lstStyle/>
          <a:p>
            <a:r>
              <a:rPr lang="de-DE" dirty="0" smtClean="0"/>
              <a:t>https://unstats.un.org/sdgs/indicators/database/</a:t>
            </a:r>
            <a:endParaRPr lang="de-DE" dirty="0"/>
          </a:p>
        </p:txBody>
      </p:sp>
      <p:sp>
        <p:nvSpPr>
          <p:cNvPr id="8" name="Rechteck 7"/>
          <p:cNvSpPr/>
          <p:nvPr/>
        </p:nvSpPr>
        <p:spPr>
          <a:xfrm>
            <a:off x="7865924" y="3743332"/>
            <a:ext cx="1119024" cy="369332"/>
          </a:xfrm>
          <a:prstGeom prst="rect">
            <a:avLst/>
          </a:prstGeom>
        </p:spPr>
        <p:txBody>
          <a:bodyPr wrap="none">
            <a:spAutoFit/>
          </a:bodyPr>
          <a:lstStyle/>
          <a:p>
            <a:r>
              <a:rPr lang="de-DE" b="1" dirty="0" err="1"/>
              <a:t>Metadata</a:t>
            </a:r>
            <a:endParaRPr lang="de-DE" b="1" dirty="0"/>
          </a:p>
        </p:txBody>
      </p:sp>
      <p:sp>
        <p:nvSpPr>
          <p:cNvPr id="9" name="Rechteck 8"/>
          <p:cNvSpPr/>
          <p:nvPr/>
        </p:nvSpPr>
        <p:spPr>
          <a:xfrm>
            <a:off x="587377" y="3743332"/>
            <a:ext cx="633956" cy="369332"/>
          </a:xfrm>
          <a:prstGeom prst="rect">
            <a:avLst/>
          </a:prstGeom>
        </p:spPr>
        <p:txBody>
          <a:bodyPr wrap="none">
            <a:spAutoFit/>
          </a:bodyPr>
          <a:lstStyle/>
          <a:p>
            <a:r>
              <a:rPr lang="de-DE" b="1" dirty="0" smtClean="0"/>
              <a:t>Data</a:t>
            </a:r>
            <a:endParaRPr lang="de-DE" b="1" dirty="0"/>
          </a:p>
        </p:txBody>
      </p:sp>
      <p:cxnSp>
        <p:nvCxnSpPr>
          <p:cNvPr id="11" name="Gerade Verbindung mit Pfeil 10"/>
          <p:cNvCxnSpPr>
            <a:stCxn id="9" idx="2"/>
          </p:cNvCxnSpPr>
          <p:nvPr/>
        </p:nvCxnSpPr>
        <p:spPr bwMode="auto">
          <a:xfrm>
            <a:off x="904355" y="4112664"/>
            <a:ext cx="982318" cy="945473"/>
          </a:xfrm>
          <a:prstGeom prst="straightConnector1">
            <a:avLst/>
          </a:prstGeom>
          <a:solidFill>
            <a:schemeClr val="bg1"/>
          </a:solidFill>
          <a:ln w="28575" cap="flat" cmpd="sng" algn="ctr">
            <a:solidFill>
              <a:srgbClr val="FF3300"/>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mit Pfeil 11"/>
          <p:cNvCxnSpPr/>
          <p:nvPr/>
        </p:nvCxnSpPr>
        <p:spPr bwMode="auto">
          <a:xfrm flipH="1">
            <a:off x="7106856" y="4265063"/>
            <a:ext cx="995762" cy="1047717"/>
          </a:xfrm>
          <a:prstGeom prst="straightConnector1">
            <a:avLst/>
          </a:prstGeom>
          <a:solidFill>
            <a:schemeClr val="bg1"/>
          </a:solidFill>
          <a:ln w="28575" cap="flat" cmpd="sng" algn="ctr">
            <a:solidFill>
              <a:srgbClr val="FF3300"/>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09232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Datumsplatzhalter 3"/>
          <p:cNvSpPr>
            <a:spLocks noGrp="1"/>
          </p:cNvSpPr>
          <p:nvPr>
            <p:ph type="dt" sz="half" idx="10"/>
          </p:nvPr>
        </p:nvSpPr>
        <p:spPr/>
        <p:txBody>
          <a:bodyPr/>
          <a:lstStyle/>
          <a:p>
            <a:fld id="{A82C3AC8-AFDA-4F1D-B7BE-F3C6E9DC479E}" type="datetime4">
              <a:rPr lang="de-DE" smtClean="0"/>
              <a:t>29. November 2017</a:t>
            </a:fld>
            <a:endParaRPr lang="de-DE"/>
          </a:p>
        </p:txBody>
      </p:sp>
      <p:sp>
        <p:nvSpPr>
          <p:cNvPr id="5" name="Foliennummernplatzhalter 4"/>
          <p:cNvSpPr>
            <a:spLocks noGrp="1"/>
          </p:cNvSpPr>
          <p:nvPr>
            <p:ph type="sldNum" sz="quarter" idx="11"/>
          </p:nvPr>
        </p:nvSpPr>
        <p:spPr/>
        <p:txBody>
          <a:bodyPr/>
          <a:lstStyle/>
          <a:p>
            <a:fld id="{4892D846-B0A7-4DFB-99C2-AC0D5C4C5C04}" type="slidenum">
              <a:rPr lang="de-DE" smtClean="0"/>
              <a:pPr/>
              <a:t>26</a:t>
            </a:fld>
            <a:r>
              <a:rPr lang="de-DE" smtClean="0"/>
              <a:t> </a:t>
            </a:r>
            <a:endParaRPr lang="de-DE"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850" y="638175"/>
            <a:ext cx="7734300" cy="558165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96234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Datumsplatzhalter 3"/>
          <p:cNvSpPr>
            <a:spLocks noGrp="1"/>
          </p:cNvSpPr>
          <p:nvPr>
            <p:ph type="dt" sz="half" idx="10"/>
          </p:nvPr>
        </p:nvSpPr>
        <p:spPr/>
        <p:txBody>
          <a:bodyPr/>
          <a:lstStyle/>
          <a:p>
            <a:fld id="{A82C3AC8-AFDA-4F1D-B7BE-F3C6E9DC479E}" type="datetime4">
              <a:rPr lang="de-DE" smtClean="0"/>
              <a:t>29. November 2017</a:t>
            </a:fld>
            <a:endParaRPr lang="de-DE"/>
          </a:p>
        </p:txBody>
      </p:sp>
      <p:sp>
        <p:nvSpPr>
          <p:cNvPr id="5" name="Foliennummernplatzhalter 4"/>
          <p:cNvSpPr>
            <a:spLocks noGrp="1"/>
          </p:cNvSpPr>
          <p:nvPr>
            <p:ph type="sldNum" sz="quarter" idx="11"/>
          </p:nvPr>
        </p:nvSpPr>
        <p:spPr/>
        <p:txBody>
          <a:bodyPr/>
          <a:lstStyle/>
          <a:p>
            <a:fld id="{4892D846-B0A7-4DFB-99C2-AC0D5C4C5C04}" type="slidenum">
              <a:rPr lang="de-DE" smtClean="0"/>
              <a:pPr/>
              <a:t>27</a:t>
            </a:fld>
            <a:r>
              <a:rPr lang="de-DE" smtClean="0"/>
              <a:t> </a:t>
            </a:r>
            <a:endParaRPr lang="de-D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425" y="650875"/>
            <a:ext cx="6153150" cy="555625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54928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Datumsplatzhalter 3"/>
          <p:cNvSpPr>
            <a:spLocks noGrp="1"/>
          </p:cNvSpPr>
          <p:nvPr>
            <p:ph type="dt" sz="half" idx="10"/>
          </p:nvPr>
        </p:nvSpPr>
        <p:spPr/>
        <p:txBody>
          <a:bodyPr/>
          <a:lstStyle/>
          <a:p>
            <a:fld id="{A82C3AC8-AFDA-4F1D-B7BE-F3C6E9DC479E}" type="datetime4">
              <a:rPr lang="de-DE" smtClean="0"/>
              <a:t>29. November 2017</a:t>
            </a:fld>
            <a:endParaRPr lang="de-DE"/>
          </a:p>
        </p:txBody>
      </p:sp>
      <p:sp>
        <p:nvSpPr>
          <p:cNvPr id="5" name="Foliennummernplatzhalter 4"/>
          <p:cNvSpPr>
            <a:spLocks noGrp="1"/>
          </p:cNvSpPr>
          <p:nvPr>
            <p:ph type="sldNum" sz="quarter" idx="11"/>
          </p:nvPr>
        </p:nvSpPr>
        <p:spPr/>
        <p:txBody>
          <a:bodyPr/>
          <a:lstStyle/>
          <a:p>
            <a:fld id="{4892D846-B0A7-4DFB-99C2-AC0D5C4C5C04}" type="slidenum">
              <a:rPr lang="de-DE" smtClean="0"/>
              <a:pPr/>
              <a:t>28</a:t>
            </a:fld>
            <a:r>
              <a:rPr lang="de-DE" smtClean="0"/>
              <a:t> </a:t>
            </a:r>
            <a:endParaRPr lang="de-DE"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250" y="771525"/>
            <a:ext cx="6159500" cy="531495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14832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Datumsplatzhalter 3"/>
          <p:cNvSpPr>
            <a:spLocks noGrp="1"/>
          </p:cNvSpPr>
          <p:nvPr>
            <p:ph type="dt" sz="half" idx="10"/>
          </p:nvPr>
        </p:nvSpPr>
        <p:spPr/>
        <p:txBody>
          <a:bodyPr/>
          <a:lstStyle/>
          <a:p>
            <a:fld id="{A82C3AC8-AFDA-4F1D-B7BE-F3C6E9DC479E}" type="datetime4">
              <a:rPr lang="de-DE" smtClean="0"/>
              <a:t>29. November 2017</a:t>
            </a:fld>
            <a:endParaRPr lang="de-DE"/>
          </a:p>
        </p:txBody>
      </p:sp>
      <p:sp>
        <p:nvSpPr>
          <p:cNvPr id="5" name="Foliennummernplatzhalter 4"/>
          <p:cNvSpPr>
            <a:spLocks noGrp="1"/>
          </p:cNvSpPr>
          <p:nvPr>
            <p:ph type="sldNum" sz="quarter" idx="11"/>
          </p:nvPr>
        </p:nvSpPr>
        <p:spPr/>
        <p:txBody>
          <a:bodyPr/>
          <a:lstStyle/>
          <a:p>
            <a:fld id="{4892D846-B0A7-4DFB-99C2-AC0D5C4C5C04}" type="slidenum">
              <a:rPr lang="de-DE" smtClean="0"/>
              <a:pPr/>
              <a:t>29</a:t>
            </a:fld>
            <a:r>
              <a:rPr lang="de-DE" smtClean="0"/>
              <a:t> </a:t>
            </a:r>
            <a:endParaRPr lang="de-DE"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225" y="1000125"/>
            <a:ext cx="7575550" cy="485775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38241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fld id="{4892D846-B0A7-4DFB-99C2-AC0D5C4C5C04}" type="slidenum">
              <a:rPr lang="de-DE" smtClean="0"/>
              <a:pPr/>
              <a:t>3</a:t>
            </a:fld>
            <a:r>
              <a:rPr lang="de-DE" smtClean="0"/>
              <a:t> </a:t>
            </a:r>
            <a:endParaRPr lang="de-DE" dirty="0"/>
          </a:p>
        </p:txBody>
      </p:sp>
      <p:sp>
        <p:nvSpPr>
          <p:cNvPr id="6" name="Titel 1"/>
          <p:cNvSpPr txBox="1">
            <a:spLocks/>
          </p:cNvSpPr>
          <p:nvPr/>
        </p:nvSpPr>
        <p:spPr bwMode="auto">
          <a:xfrm>
            <a:off x="739511" y="2875280"/>
            <a:ext cx="810021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000066"/>
                </a:solidFill>
                <a:latin typeface="+mj-lt"/>
                <a:ea typeface="+mj-ea"/>
                <a:cs typeface="+mj-cs"/>
              </a:defRPr>
            </a:lvl1pPr>
            <a:lvl2pPr algn="l" rtl="0" eaLnBrk="1" fontAlgn="base" hangingPunct="1">
              <a:spcBef>
                <a:spcPct val="0"/>
              </a:spcBef>
              <a:spcAft>
                <a:spcPct val="0"/>
              </a:spcAft>
              <a:defRPr sz="2800">
                <a:solidFill>
                  <a:srgbClr val="000066"/>
                </a:solidFill>
                <a:latin typeface="Tahoma" pitchFamily="34" charset="0"/>
              </a:defRPr>
            </a:lvl2pPr>
            <a:lvl3pPr algn="l" rtl="0" eaLnBrk="1" fontAlgn="base" hangingPunct="1">
              <a:spcBef>
                <a:spcPct val="0"/>
              </a:spcBef>
              <a:spcAft>
                <a:spcPct val="0"/>
              </a:spcAft>
              <a:defRPr sz="2800">
                <a:solidFill>
                  <a:srgbClr val="000066"/>
                </a:solidFill>
                <a:latin typeface="Tahoma" pitchFamily="34" charset="0"/>
              </a:defRPr>
            </a:lvl3pPr>
            <a:lvl4pPr algn="l" rtl="0" eaLnBrk="1" fontAlgn="base" hangingPunct="1">
              <a:spcBef>
                <a:spcPct val="0"/>
              </a:spcBef>
              <a:spcAft>
                <a:spcPct val="0"/>
              </a:spcAft>
              <a:defRPr sz="2800">
                <a:solidFill>
                  <a:srgbClr val="000066"/>
                </a:solidFill>
                <a:latin typeface="Tahoma" pitchFamily="34" charset="0"/>
              </a:defRPr>
            </a:lvl4pPr>
            <a:lvl5pPr algn="l" rtl="0" eaLnBrk="1" fontAlgn="base" hangingPunct="1">
              <a:spcBef>
                <a:spcPct val="0"/>
              </a:spcBef>
              <a:spcAft>
                <a:spcPct val="0"/>
              </a:spcAft>
              <a:defRPr sz="2800">
                <a:solidFill>
                  <a:srgbClr val="000066"/>
                </a:solidFill>
                <a:latin typeface="Tahoma" pitchFamily="34" charset="0"/>
              </a:defRPr>
            </a:lvl5pPr>
            <a:lvl6pPr marL="457200" algn="l" rtl="0" eaLnBrk="1" fontAlgn="base" hangingPunct="1">
              <a:spcBef>
                <a:spcPct val="0"/>
              </a:spcBef>
              <a:spcAft>
                <a:spcPct val="0"/>
              </a:spcAft>
              <a:defRPr sz="2800">
                <a:solidFill>
                  <a:srgbClr val="000066"/>
                </a:solidFill>
                <a:latin typeface="Tahoma" pitchFamily="34" charset="0"/>
              </a:defRPr>
            </a:lvl6pPr>
            <a:lvl7pPr marL="914400" algn="l" rtl="0" eaLnBrk="1" fontAlgn="base" hangingPunct="1">
              <a:spcBef>
                <a:spcPct val="0"/>
              </a:spcBef>
              <a:spcAft>
                <a:spcPct val="0"/>
              </a:spcAft>
              <a:defRPr sz="2800">
                <a:solidFill>
                  <a:srgbClr val="000066"/>
                </a:solidFill>
                <a:latin typeface="Tahoma" pitchFamily="34" charset="0"/>
              </a:defRPr>
            </a:lvl7pPr>
            <a:lvl8pPr marL="1371600" algn="l" rtl="0" eaLnBrk="1" fontAlgn="base" hangingPunct="1">
              <a:spcBef>
                <a:spcPct val="0"/>
              </a:spcBef>
              <a:spcAft>
                <a:spcPct val="0"/>
              </a:spcAft>
              <a:defRPr sz="2800">
                <a:solidFill>
                  <a:srgbClr val="000066"/>
                </a:solidFill>
                <a:latin typeface="Tahoma" pitchFamily="34" charset="0"/>
              </a:defRPr>
            </a:lvl8pPr>
            <a:lvl9pPr marL="1828800" algn="l" rtl="0" eaLnBrk="1" fontAlgn="base" hangingPunct="1">
              <a:spcBef>
                <a:spcPct val="0"/>
              </a:spcBef>
              <a:spcAft>
                <a:spcPct val="0"/>
              </a:spcAft>
              <a:defRPr sz="2800">
                <a:solidFill>
                  <a:srgbClr val="000066"/>
                </a:solidFill>
                <a:latin typeface="Tahoma" pitchFamily="34" charset="0"/>
              </a:defRPr>
            </a:lvl9pPr>
          </a:lstStyle>
          <a:p>
            <a:pPr algn="r"/>
            <a:r>
              <a:rPr lang="de-DE" kern="0" dirty="0" smtClean="0"/>
              <a:t>Motivation</a:t>
            </a:r>
            <a:endParaRPr lang="de-DE" kern="0" dirty="0"/>
          </a:p>
        </p:txBody>
      </p:sp>
    </p:spTree>
    <p:extLst>
      <p:ext uri="{BB962C8B-B14F-4D97-AF65-F5344CB8AC3E}">
        <p14:creationId xmlns:p14="http://schemas.microsoft.com/office/powerpoint/2010/main" val="1524176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a:stretch>
            <a:fillRect/>
          </a:stretch>
        </p:blipFill>
        <p:spPr>
          <a:xfrm>
            <a:off x="739511" y="1415509"/>
            <a:ext cx="6248400" cy="5024979"/>
          </a:xfrm>
          <a:prstGeom prst="rect">
            <a:avLst/>
          </a:prstGeom>
        </p:spPr>
      </p:pic>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Datumsplatzhalter 3"/>
          <p:cNvSpPr>
            <a:spLocks noGrp="1"/>
          </p:cNvSpPr>
          <p:nvPr>
            <p:ph type="dt" sz="half" idx="10"/>
          </p:nvPr>
        </p:nvSpPr>
        <p:spPr/>
        <p:txBody>
          <a:bodyPr/>
          <a:lstStyle/>
          <a:p>
            <a:fld id="{A82C3AC8-AFDA-4F1D-B7BE-F3C6E9DC479E}" type="datetime4">
              <a:rPr lang="de-DE" smtClean="0"/>
              <a:t>29. November 2017</a:t>
            </a:fld>
            <a:endParaRPr lang="de-DE"/>
          </a:p>
        </p:txBody>
      </p:sp>
      <p:sp>
        <p:nvSpPr>
          <p:cNvPr id="5" name="Foliennummernplatzhalter 4"/>
          <p:cNvSpPr>
            <a:spLocks noGrp="1"/>
          </p:cNvSpPr>
          <p:nvPr>
            <p:ph type="sldNum" sz="quarter" idx="11"/>
          </p:nvPr>
        </p:nvSpPr>
        <p:spPr/>
        <p:txBody>
          <a:bodyPr/>
          <a:lstStyle/>
          <a:p>
            <a:fld id="{4892D846-B0A7-4DFB-99C2-AC0D5C4C5C04}" type="slidenum">
              <a:rPr lang="de-DE" smtClean="0"/>
              <a:pPr/>
              <a:t>30</a:t>
            </a:fld>
            <a:r>
              <a:rPr lang="de-DE" smtClean="0"/>
              <a:t> </a:t>
            </a:r>
            <a:endParaRPr lang="de-DE"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5" y="1123950"/>
            <a:ext cx="9175750"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Pfeil nach rechts 7"/>
          <p:cNvSpPr/>
          <p:nvPr/>
        </p:nvSpPr>
        <p:spPr bwMode="auto">
          <a:xfrm>
            <a:off x="4397416" y="1123950"/>
            <a:ext cx="555584" cy="439838"/>
          </a:xfrm>
          <a:prstGeom prst="rightArrow">
            <a:avLst/>
          </a:prstGeom>
          <a:solidFill>
            <a:srgbClr val="FF3300"/>
          </a:solidFill>
          <a:ln w="9525" cap="flat" cmpd="sng" algn="ctr">
            <a:solidFill>
              <a:schemeClr val="accent2"/>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sp>
        <p:nvSpPr>
          <p:cNvPr id="9" name="Ellipse 8"/>
          <p:cNvSpPr/>
          <p:nvPr/>
        </p:nvSpPr>
        <p:spPr bwMode="auto">
          <a:xfrm>
            <a:off x="297606" y="6290840"/>
            <a:ext cx="2754775" cy="567160"/>
          </a:xfrm>
          <a:prstGeom prst="ellipse">
            <a:avLst/>
          </a:prstGeom>
          <a:noFill/>
          <a:ln w="19050" cap="flat" cmpd="sng" algn="ctr">
            <a:solidFill>
              <a:srgbClr val="FF3300"/>
            </a:solidFill>
            <a:prstDash val="solid"/>
            <a:round/>
            <a:headEnd type="none" w="sm" len="sm"/>
            <a:tailEnd type="none" w="sm" len="sm"/>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sp>
        <p:nvSpPr>
          <p:cNvPr id="12" name="Ellipse 11"/>
          <p:cNvSpPr/>
          <p:nvPr/>
        </p:nvSpPr>
        <p:spPr bwMode="auto">
          <a:xfrm>
            <a:off x="4861366" y="2488557"/>
            <a:ext cx="4679509" cy="567160"/>
          </a:xfrm>
          <a:prstGeom prst="ellipse">
            <a:avLst/>
          </a:prstGeom>
          <a:noFill/>
          <a:ln w="19050" cap="flat" cmpd="sng" algn="ctr">
            <a:solidFill>
              <a:srgbClr val="FF3300"/>
            </a:solidFill>
            <a:prstDash val="solid"/>
            <a:round/>
            <a:headEnd type="none" w="sm" len="sm"/>
            <a:tailEnd type="none" w="sm" len="sm"/>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sp>
        <p:nvSpPr>
          <p:cNvPr id="10" name="Rechteck 9"/>
          <p:cNvSpPr/>
          <p:nvPr/>
        </p:nvSpPr>
        <p:spPr>
          <a:xfrm>
            <a:off x="692248" y="6428914"/>
            <a:ext cx="9296703" cy="369332"/>
          </a:xfrm>
          <a:prstGeom prst="rect">
            <a:avLst/>
          </a:prstGeom>
        </p:spPr>
        <p:txBody>
          <a:bodyPr wrap="square">
            <a:spAutoFit/>
          </a:bodyPr>
          <a:lstStyle/>
          <a:p>
            <a:r>
              <a:rPr lang="de-DE" dirty="0" err="1"/>
              <a:t>blob:https</a:t>
            </a:r>
            <a:r>
              <a:rPr lang="de-DE" dirty="0"/>
              <a:t>://unstats.un.org/037317cf-4e9b-428d-9f47-1320aefcd7e5</a:t>
            </a:r>
          </a:p>
        </p:txBody>
      </p:sp>
      <p:sp>
        <p:nvSpPr>
          <p:cNvPr id="14" name="Ellipse 13"/>
          <p:cNvSpPr/>
          <p:nvPr/>
        </p:nvSpPr>
        <p:spPr bwMode="auto">
          <a:xfrm>
            <a:off x="5013767" y="2073797"/>
            <a:ext cx="2754775" cy="567160"/>
          </a:xfrm>
          <a:prstGeom prst="ellipse">
            <a:avLst/>
          </a:prstGeom>
          <a:noFill/>
          <a:ln w="19050" cap="flat" cmpd="sng" algn="ctr">
            <a:solidFill>
              <a:srgbClr val="FF3300"/>
            </a:solidFill>
            <a:prstDash val="solid"/>
            <a:round/>
            <a:headEnd type="none" w="sm" len="sm"/>
            <a:tailEnd type="none" w="sm" len="sm"/>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spTree>
    <p:extLst>
      <p:ext uri="{BB962C8B-B14F-4D97-AF65-F5344CB8AC3E}">
        <p14:creationId xmlns:p14="http://schemas.microsoft.com/office/powerpoint/2010/main" val="180959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Evaluation</a:t>
            </a:r>
            <a:endParaRPr lang="de-DE" dirty="0"/>
          </a:p>
        </p:txBody>
      </p:sp>
      <p:sp>
        <p:nvSpPr>
          <p:cNvPr id="3" name="Inhaltsplatzhalter 2"/>
          <p:cNvSpPr>
            <a:spLocks noGrp="1"/>
          </p:cNvSpPr>
          <p:nvPr>
            <p:ph idx="1"/>
          </p:nvPr>
        </p:nvSpPr>
        <p:spPr/>
        <p:txBody>
          <a:bodyPr/>
          <a:lstStyle/>
          <a:p>
            <a:r>
              <a:rPr lang="de-DE" dirty="0" smtClean="0"/>
              <a:t>Data</a:t>
            </a:r>
          </a:p>
          <a:p>
            <a:pPr lvl="1"/>
            <a:r>
              <a:rPr lang="de-DE" dirty="0" smtClean="0"/>
              <a:t>Open</a:t>
            </a:r>
          </a:p>
          <a:p>
            <a:pPr lvl="1"/>
            <a:r>
              <a:rPr lang="de-DE" dirty="0" err="1" smtClean="0"/>
              <a:t>Standardized</a:t>
            </a:r>
            <a:r>
              <a:rPr lang="de-DE" dirty="0" smtClean="0"/>
              <a:t>, well-</a:t>
            </a:r>
            <a:r>
              <a:rPr lang="de-DE" dirty="0" err="1" smtClean="0"/>
              <a:t>known</a:t>
            </a:r>
            <a:r>
              <a:rPr lang="de-DE" dirty="0" smtClean="0"/>
              <a:t> </a:t>
            </a:r>
            <a:r>
              <a:rPr lang="de-DE" dirty="0" err="1" smtClean="0"/>
              <a:t>formats</a:t>
            </a:r>
            <a:r>
              <a:rPr lang="de-DE" dirty="0" smtClean="0"/>
              <a:t> (XSL, CSV), but not XML-</a:t>
            </a:r>
            <a:r>
              <a:rPr lang="de-DE" dirty="0" err="1" smtClean="0"/>
              <a:t>based</a:t>
            </a:r>
            <a:endParaRPr lang="de-DE" dirty="0" smtClean="0"/>
          </a:p>
          <a:p>
            <a:pPr lvl="1"/>
            <a:r>
              <a:rPr lang="de-DE" dirty="0" smtClean="0"/>
              <a:t>Different time span, </a:t>
            </a:r>
            <a:r>
              <a:rPr lang="de-DE" dirty="0" err="1" smtClean="0"/>
              <a:t>missing</a:t>
            </a:r>
            <a:r>
              <a:rPr lang="de-DE" dirty="0" smtClean="0"/>
              <a:t> </a:t>
            </a:r>
            <a:r>
              <a:rPr lang="de-DE" dirty="0" err="1" smtClean="0"/>
              <a:t>data</a:t>
            </a:r>
            <a:r>
              <a:rPr lang="de-DE" dirty="0" smtClean="0"/>
              <a:t>, </a:t>
            </a:r>
            <a:r>
              <a:rPr lang="de-DE" dirty="0" err="1" smtClean="0"/>
              <a:t>using</a:t>
            </a:r>
            <a:r>
              <a:rPr lang="de-DE" dirty="0" smtClean="0"/>
              <a:t> </a:t>
            </a:r>
            <a:r>
              <a:rPr lang="de-DE" dirty="0" err="1" smtClean="0"/>
              <a:t>of</a:t>
            </a:r>
            <a:r>
              <a:rPr lang="de-DE" dirty="0" smtClean="0"/>
              <a:t> </a:t>
            </a:r>
            <a:r>
              <a:rPr lang="de-DE" dirty="0" err="1" smtClean="0"/>
              <a:t>Blob</a:t>
            </a:r>
            <a:r>
              <a:rPr lang="de-DE" dirty="0" smtClean="0"/>
              <a:t> URLs</a:t>
            </a:r>
          </a:p>
          <a:p>
            <a:endParaRPr lang="de-DE" dirty="0"/>
          </a:p>
          <a:p>
            <a:r>
              <a:rPr lang="de-DE" dirty="0" err="1" smtClean="0"/>
              <a:t>Metadata</a:t>
            </a:r>
            <a:endParaRPr lang="de-DE" dirty="0" smtClean="0"/>
          </a:p>
          <a:p>
            <a:pPr lvl="1"/>
            <a:r>
              <a:rPr lang="de-DE" dirty="0" smtClean="0"/>
              <a:t>PDF-format</a:t>
            </a:r>
          </a:p>
          <a:p>
            <a:pPr lvl="1"/>
            <a:r>
              <a:rPr lang="de-DE" dirty="0" smtClean="0"/>
              <a:t>Not </a:t>
            </a:r>
            <a:r>
              <a:rPr lang="de-DE" dirty="0" err="1" smtClean="0"/>
              <a:t>machine-readable</a:t>
            </a:r>
            <a:r>
              <a:rPr lang="de-DE" dirty="0" smtClean="0"/>
              <a:t>, </a:t>
            </a:r>
            <a:r>
              <a:rPr lang="de-DE" dirty="0" err="1" smtClean="0"/>
              <a:t>no</a:t>
            </a:r>
            <a:r>
              <a:rPr lang="de-DE" dirty="0" smtClean="0"/>
              <a:t> </a:t>
            </a:r>
            <a:r>
              <a:rPr lang="de-DE" dirty="0" err="1" smtClean="0"/>
              <a:t>standard</a:t>
            </a:r>
            <a:r>
              <a:rPr lang="de-DE" dirty="0" smtClean="0"/>
              <a:t> </a:t>
            </a:r>
            <a:r>
              <a:rPr lang="de-DE" dirty="0" err="1" smtClean="0"/>
              <a:t>format</a:t>
            </a:r>
            <a:endParaRPr lang="de-DE" dirty="0" smtClean="0"/>
          </a:p>
          <a:p>
            <a:endParaRPr lang="de-DE" dirty="0"/>
          </a:p>
          <a:p>
            <a:endParaRPr lang="de-DE" dirty="0"/>
          </a:p>
        </p:txBody>
      </p:sp>
      <p:sp>
        <p:nvSpPr>
          <p:cNvPr id="5" name="Foliennummernplatzhalter 4"/>
          <p:cNvSpPr>
            <a:spLocks noGrp="1"/>
          </p:cNvSpPr>
          <p:nvPr>
            <p:ph type="sldNum" sz="quarter" idx="11"/>
          </p:nvPr>
        </p:nvSpPr>
        <p:spPr/>
        <p:txBody>
          <a:bodyPr/>
          <a:lstStyle/>
          <a:p>
            <a:fld id="{4892D846-B0A7-4DFB-99C2-AC0D5C4C5C04}" type="slidenum">
              <a:rPr lang="de-DE" smtClean="0"/>
              <a:pPr/>
              <a:t>31</a:t>
            </a:fld>
            <a:r>
              <a:rPr lang="de-DE" smtClean="0"/>
              <a:t> </a:t>
            </a:r>
            <a:endParaRPr lang="de-DE" dirty="0"/>
          </a:p>
        </p:txBody>
      </p:sp>
    </p:spTree>
    <p:extLst>
      <p:ext uri="{BB962C8B-B14F-4D97-AF65-F5344CB8AC3E}">
        <p14:creationId xmlns:p14="http://schemas.microsoft.com/office/powerpoint/2010/main" val="3121786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 alternative: World Bank</a:t>
            </a:r>
            <a:endParaRPr lang="de-DE" dirty="0"/>
          </a:p>
        </p:txBody>
      </p:sp>
      <p:sp>
        <p:nvSpPr>
          <p:cNvPr id="3" name="Inhaltsplatzhalter 2"/>
          <p:cNvSpPr>
            <a:spLocks noGrp="1"/>
          </p:cNvSpPr>
          <p:nvPr>
            <p:ph idx="1"/>
          </p:nvPr>
        </p:nvSpPr>
        <p:spPr>
          <a:xfrm>
            <a:off x="739512" y="1671638"/>
            <a:ext cx="2455101" cy="4500562"/>
          </a:xfrm>
        </p:spPr>
        <p:txBody>
          <a:bodyPr/>
          <a:lstStyle/>
          <a:p>
            <a:r>
              <a:rPr lang="de-DE" dirty="0" err="1" smtClean="0"/>
              <a:t>Maps</a:t>
            </a:r>
            <a:r>
              <a:rPr lang="de-DE" dirty="0" smtClean="0"/>
              <a:t>, </a:t>
            </a:r>
            <a:r>
              <a:rPr lang="de-DE" dirty="0" err="1" smtClean="0"/>
              <a:t>charts</a:t>
            </a:r>
            <a:r>
              <a:rPr lang="de-DE" dirty="0" smtClean="0"/>
              <a:t>, </a:t>
            </a:r>
            <a:r>
              <a:rPr lang="de-DE" dirty="0" err="1" smtClean="0"/>
              <a:t>and</a:t>
            </a:r>
            <a:r>
              <a:rPr lang="de-DE" dirty="0" smtClean="0"/>
              <a:t> </a:t>
            </a:r>
            <a:r>
              <a:rPr lang="de-DE" dirty="0" err="1" smtClean="0"/>
              <a:t>analysis</a:t>
            </a:r>
            <a:r>
              <a:rPr lang="de-DE" dirty="0" smtClean="0"/>
              <a:t> </a:t>
            </a:r>
            <a:r>
              <a:rPr lang="de-DE" dirty="0" err="1" smtClean="0"/>
              <a:t>data</a:t>
            </a:r>
            <a:endParaRPr lang="de-DE" dirty="0"/>
          </a:p>
        </p:txBody>
      </p:sp>
      <p:sp>
        <p:nvSpPr>
          <p:cNvPr id="5" name="Foliennummernplatzhalter 4"/>
          <p:cNvSpPr>
            <a:spLocks noGrp="1"/>
          </p:cNvSpPr>
          <p:nvPr>
            <p:ph type="sldNum" sz="quarter" idx="11"/>
          </p:nvPr>
        </p:nvSpPr>
        <p:spPr/>
        <p:txBody>
          <a:bodyPr/>
          <a:lstStyle/>
          <a:p>
            <a:fld id="{4892D846-B0A7-4DFB-99C2-AC0D5C4C5C04}" type="slidenum">
              <a:rPr lang="de-DE" smtClean="0"/>
              <a:pPr/>
              <a:t>32</a:t>
            </a:fld>
            <a:r>
              <a:rPr lang="de-DE" smtClean="0"/>
              <a:t> </a:t>
            </a:r>
            <a:endParaRPr lang="de-DE" dirty="0"/>
          </a:p>
        </p:txBody>
      </p:sp>
      <p:pic>
        <p:nvPicPr>
          <p:cNvPr id="6" name="Grafik 5"/>
          <p:cNvPicPr>
            <a:picLocks noChangeAspect="1"/>
          </p:cNvPicPr>
          <p:nvPr/>
        </p:nvPicPr>
        <p:blipFill>
          <a:blip r:embed="rId2"/>
          <a:stretch>
            <a:fillRect/>
          </a:stretch>
        </p:blipFill>
        <p:spPr>
          <a:xfrm>
            <a:off x="3588152" y="1291746"/>
            <a:ext cx="5103888" cy="5132203"/>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7" name="Rechteck 6"/>
          <p:cNvSpPr/>
          <p:nvPr/>
        </p:nvSpPr>
        <p:spPr>
          <a:xfrm>
            <a:off x="660615" y="4392624"/>
            <a:ext cx="2476500" cy="1569660"/>
          </a:xfrm>
          <a:prstGeom prst="rect">
            <a:avLst/>
          </a:prstGeom>
          <a:noFill/>
          <a:ln w="3175">
            <a:noFill/>
          </a:ln>
        </p:spPr>
        <p:txBody>
          <a:bodyPr wrap="square">
            <a:spAutoFit/>
          </a:bodyPr>
          <a:lstStyle/>
          <a:p>
            <a:r>
              <a:rPr lang="de-DE" sz="1600" dirty="0"/>
              <a:t>http://</a:t>
            </a:r>
            <a:r>
              <a:rPr lang="de-DE" sz="1600" dirty="0" smtClean="0"/>
              <a:t>blogs.worldbank.org/opendata/2017-atlas-sustainable-development-goals-new-visual-guide-data-and-development []2017-10-11</a:t>
            </a:r>
            <a:endParaRPr lang="de-DE" sz="1600" dirty="0"/>
          </a:p>
        </p:txBody>
      </p:sp>
    </p:spTree>
    <p:extLst>
      <p:ext uri="{BB962C8B-B14F-4D97-AF65-F5344CB8AC3E}">
        <p14:creationId xmlns:p14="http://schemas.microsoft.com/office/powerpoint/2010/main" val="1377745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9511" y="609600"/>
            <a:ext cx="8953129" cy="685800"/>
          </a:xfrm>
        </p:spPr>
        <p:txBody>
          <a:bodyPr/>
          <a:lstStyle/>
          <a:p>
            <a:r>
              <a:rPr lang="de-DE" dirty="0" err="1" smtClean="0"/>
              <a:t>Accessing</a:t>
            </a:r>
            <a:r>
              <a:rPr lang="de-DE" dirty="0" smtClean="0"/>
              <a:t> Word </a:t>
            </a:r>
            <a:r>
              <a:rPr lang="de-DE" dirty="0" err="1" smtClean="0"/>
              <a:t>Bank's</a:t>
            </a:r>
            <a:r>
              <a:rPr lang="de-DE" dirty="0" smtClean="0"/>
              <a:t> World </a:t>
            </a:r>
            <a:r>
              <a:rPr lang="de-DE" dirty="0"/>
              <a:t>Development </a:t>
            </a:r>
            <a:r>
              <a:rPr lang="de-DE" dirty="0" err="1"/>
              <a:t>Indicators</a:t>
            </a:r>
            <a:endParaRPr lang="de-DE" dirty="0"/>
          </a:p>
        </p:txBody>
      </p:sp>
      <p:sp>
        <p:nvSpPr>
          <p:cNvPr id="3" name="Inhaltsplatzhalter 2"/>
          <p:cNvSpPr>
            <a:spLocks noGrp="1"/>
          </p:cNvSpPr>
          <p:nvPr>
            <p:ph idx="1"/>
          </p:nvPr>
        </p:nvSpPr>
        <p:spPr>
          <a:xfrm>
            <a:off x="739512" y="1671638"/>
            <a:ext cx="4631385" cy="4500562"/>
          </a:xfrm>
        </p:spPr>
        <p:txBody>
          <a:bodyPr/>
          <a:lstStyle/>
          <a:p>
            <a:r>
              <a:rPr lang="de-DE" dirty="0" err="1" smtClean="0"/>
              <a:t>as</a:t>
            </a:r>
            <a:r>
              <a:rPr lang="de-DE" dirty="0" smtClean="0"/>
              <a:t> PDF</a:t>
            </a:r>
            <a:endParaRPr lang="de-DE" dirty="0"/>
          </a:p>
          <a:p>
            <a:r>
              <a:rPr lang="de-DE" dirty="0"/>
              <a:t>Online </a:t>
            </a:r>
            <a:r>
              <a:rPr lang="de-DE" dirty="0" err="1"/>
              <a:t>tables</a:t>
            </a:r>
            <a:endParaRPr lang="de-DE" dirty="0"/>
          </a:p>
          <a:p>
            <a:r>
              <a:rPr lang="de-DE" dirty="0"/>
              <a:t>Country </a:t>
            </a:r>
            <a:r>
              <a:rPr lang="de-DE" dirty="0" err="1"/>
              <a:t>and</a:t>
            </a:r>
            <a:r>
              <a:rPr lang="de-DE" dirty="0"/>
              <a:t> </a:t>
            </a:r>
            <a:r>
              <a:rPr lang="de-DE" dirty="0" err="1"/>
              <a:t>Indicator</a:t>
            </a:r>
            <a:r>
              <a:rPr lang="de-DE" dirty="0"/>
              <a:t> </a:t>
            </a:r>
            <a:r>
              <a:rPr lang="de-DE" dirty="0" err="1"/>
              <a:t>pages</a:t>
            </a:r>
            <a:endParaRPr lang="de-DE" dirty="0"/>
          </a:p>
          <a:p>
            <a:r>
              <a:rPr lang="de-DE" dirty="0" err="1"/>
              <a:t>Bulk</a:t>
            </a:r>
            <a:r>
              <a:rPr lang="de-DE" dirty="0"/>
              <a:t> </a:t>
            </a:r>
            <a:r>
              <a:rPr lang="de-DE" dirty="0" err="1"/>
              <a:t>downloads</a:t>
            </a:r>
            <a:r>
              <a:rPr lang="de-DE" dirty="0"/>
              <a:t> </a:t>
            </a:r>
            <a:r>
              <a:rPr lang="de-DE" dirty="0" err="1"/>
              <a:t>from</a:t>
            </a:r>
            <a:r>
              <a:rPr lang="de-DE" dirty="0"/>
              <a:t> </a:t>
            </a:r>
            <a:r>
              <a:rPr lang="de-DE" dirty="0" err="1"/>
              <a:t>the</a:t>
            </a:r>
            <a:r>
              <a:rPr lang="de-DE" dirty="0"/>
              <a:t> </a:t>
            </a:r>
            <a:r>
              <a:rPr lang="de-DE" dirty="0" err="1"/>
              <a:t>data</a:t>
            </a:r>
            <a:r>
              <a:rPr lang="de-DE" dirty="0"/>
              <a:t> </a:t>
            </a:r>
            <a:r>
              <a:rPr lang="de-DE" dirty="0" err="1"/>
              <a:t>catalog</a:t>
            </a:r>
            <a:r>
              <a:rPr lang="de-DE" dirty="0"/>
              <a:t> (Excel | CSV)</a:t>
            </a:r>
          </a:p>
          <a:p>
            <a:r>
              <a:rPr lang="de-DE" dirty="0"/>
              <a:t>Query </a:t>
            </a:r>
            <a:r>
              <a:rPr lang="de-DE" dirty="0" err="1"/>
              <a:t>and</a:t>
            </a:r>
            <a:r>
              <a:rPr lang="de-DE" dirty="0"/>
              <a:t> </a:t>
            </a:r>
            <a:r>
              <a:rPr lang="de-DE" dirty="0" err="1"/>
              <a:t>analyze</a:t>
            </a:r>
            <a:r>
              <a:rPr lang="de-DE" dirty="0"/>
              <a:t> </a:t>
            </a:r>
            <a:r>
              <a:rPr lang="de-DE" dirty="0" err="1"/>
              <a:t>data</a:t>
            </a:r>
            <a:r>
              <a:rPr lang="de-DE" dirty="0"/>
              <a:t> in </a:t>
            </a:r>
            <a:r>
              <a:rPr lang="de-DE" dirty="0" err="1"/>
              <a:t>databank</a:t>
            </a:r>
            <a:endParaRPr lang="de-DE" dirty="0"/>
          </a:p>
          <a:p>
            <a:r>
              <a:rPr lang="de-DE" dirty="0" smtClean="0"/>
              <a:t>API (!)</a:t>
            </a:r>
            <a:endParaRPr lang="de-DE" dirty="0"/>
          </a:p>
          <a:p>
            <a:r>
              <a:rPr lang="de-DE" dirty="0" err="1"/>
              <a:t>a</a:t>
            </a:r>
            <a:r>
              <a:rPr lang="de-DE" dirty="0" err="1" smtClean="0"/>
              <a:t>s</a:t>
            </a:r>
            <a:r>
              <a:rPr lang="de-DE" dirty="0" smtClean="0"/>
              <a:t> XML</a:t>
            </a:r>
          </a:p>
          <a:p>
            <a:endParaRPr lang="de-DE" dirty="0" smtClean="0"/>
          </a:p>
        </p:txBody>
      </p:sp>
      <p:sp>
        <p:nvSpPr>
          <p:cNvPr id="5" name="Foliennummernplatzhalter 4"/>
          <p:cNvSpPr>
            <a:spLocks noGrp="1"/>
          </p:cNvSpPr>
          <p:nvPr>
            <p:ph type="sldNum" sz="quarter" idx="11"/>
          </p:nvPr>
        </p:nvSpPr>
        <p:spPr/>
        <p:txBody>
          <a:bodyPr/>
          <a:lstStyle/>
          <a:p>
            <a:fld id="{4892D846-B0A7-4DFB-99C2-AC0D5C4C5C04}" type="slidenum">
              <a:rPr lang="de-DE" smtClean="0"/>
              <a:pPr/>
              <a:t>33</a:t>
            </a:fld>
            <a:r>
              <a:rPr lang="de-DE" smtClean="0"/>
              <a:t> </a:t>
            </a:r>
            <a:endParaRPr lang="de-DE"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8643" y="2158465"/>
            <a:ext cx="4033838" cy="3052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3139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Some</a:t>
            </a:r>
            <a:r>
              <a:rPr lang="de-DE" dirty="0"/>
              <a:t> </a:t>
            </a:r>
            <a:r>
              <a:rPr lang="de-DE" dirty="0" err="1"/>
              <a:t>kind</a:t>
            </a:r>
            <a:r>
              <a:rPr lang="de-DE" dirty="0"/>
              <a:t> </a:t>
            </a:r>
            <a:r>
              <a:rPr lang="de-DE" dirty="0" err="1"/>
              <a:t>of</a:t>
            </a:r>
            <a:r>
              <a:rPr lang="de-DE" dirty="0"/>
              <a:t> </a:t>
            </a:r>
            <a:r>
              <a:rPr lang="de-DE" dirty="0" smtClean="0"/>
              <a:t>alternative II</a:t>
            </a:r>
            <a:endParaRPr lang="de-DE" dirty="0"/>
          </a:p>
        </p:txBody>
      </p:sp>
      <p:sp>
        <p:nvSpPr>
          <p:cNvPr id="5" name="Foliennummernplatzhalter 4"/>
          <p:cNvSpPr>
            <a:spLocks noGrp="1"/>
          </p:cNvSpPr>
          <p:nvPr>
            <p:ph type="sldNum" sz="quarter" idx="11"/>
          </p:nvPr>
        </p:nvSpPr>
        <p:spPr/>
        <p:txBody>
          <a:bodyPr/>
          <a:lstStyle/>
          <a:p>
            <a:fld id="{4892D846-B0A7-4DFB-99C2-AC0D5C4C5C04}" type="slidenum">
              <a:rPr lang="de-DE" smtClean="0"/>
              <a:pPr/>
              <a:t>34</a:t>
            </a:fld>
            <a:r>
              <a:rPr lang="de-DE" smtClean="0"/>
              <a:t> </a:t>
            </a:r>
            <a:endParaRPr lang="de-DE"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320" y="1397058"/>
            <a:ext cx="8133615" cy="451161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6" name="Rechteck 5"/>
          <p:cNvSpPr/>
          <p:nvPr/>
        </p:nvSpPr>
        <p:spPr>
          <a:xfrm>
            <a:off x="4445036" y="2118179"/>
            <a:ext cx="4500271" cy="369332"/>
          </a:xfrm>
          <a:prstGeom prst="rect">
            <a:avLst/>
          </a:prstGeom>
        </p:spPr>
        <p:txBody>
          <a:bodyPr wrap="none">
            <a:spAutoFit/>
          </a:bodyPr>
          <a:lstStyle/>
          <a:p>
            <a:r>
              <a:rPr lang="de-DE" dirty="0"/>
              <a:t>https://data.worldbank.org/indicator/?tab=all</a:t>
            </a:r>
          </a:p>
        </p:txBody>
      </p:sp>
    </p:spTree>
    <p:extLst>
      <p:ext uri="{BB962C8B-B14F-4D97-AF65-F5344CB8AC3E}">
        <p14:creationId xmlns:p14="http://schemas.microsoft.com/office/powerpoint/2010/main" val="3938503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Datumsplatzhalter 3"/>
          <p:cNvSpPr>
            <a:spLocks noGrp="1"/>
          </p:cNvSpPr>
          <p:nvPr>
            <p:ph type="dt" sz="half" idx="10"/>
          </p:nvPr>
        </p:nvSpPr>
        <p:spPr/>
        <p:txBody>
          <a:bodyPr/>
          <a:lstStyle/>
          <a:p>
            <a:fld id="{A82C3AC8-AFDA-4F1D-B7BE-F3C6E9DC479E}" type="datetime4">
              <a:rPr lang="de-DE" smtClean="0"/>
              <a:t>29. November 2017</a:t>
            </a:fld>
            <a:endParaRPr lang="de-DE"/>
          </a:p>
        </p:txBody>
      </p:sp>
      <p:sp>
        <p:nvSpPr>
          <p:cNvPr id="5" name="Foliennummernplatzhalter 4"/>
          <p:cNvSpPr>
            <a:spLocks noGrp="1"/>
          </p:cNvSpPr>
          <p:nvPr>
            <p:ph type="sldNum" sz="quarter" idx="11"/>
          </p:nvPr>
        </p:nvSpPr>
        <p:spPr/>
        <p:txBody>
          <a:bodyPr/>
          <a:lstStyle/>
          <a:p>
            <a:fld id="{4892D846-B0A7-4DFB-99C2-AC0D5C4C5C04}" type="slidenum">
              <a:rPr lang="de-DE" smtClean="0"/>
              <a:pPr/>
              <a:t>35</a:t>
            </a:fld>
            <a:r>
              <a:rPr lang="de-DE" smtClean="0"/>
              <a:t> </a:t>
            </a:r>
            <a:endParaRPr lang="de-DE"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631825"/>
            <a:ext cx="5715000" cy="559435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84086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9511" y="2832975"/>
            <a:ext cx="8100219" cy="685800"/>
          </a:xfrm>
        </p:spPr>
        <p:txBody>
          <a:bodyPr/>
          <a:lstStyle/>
          <a:p>
            <a:pPr algn="r"/>
            <a:r>
              <a:rPr lang="de-DE" dirty="0" err="1" smtClean="0"/>
              <a:t>Visualization</a:t>
            </a:r>
            <a:r>
              <a:rPr lang="de-DE" dirty="0" smtClean="0"/>
              <a:t>,</a:t>
            </a:r>
            <a:br>
              <a:rPr lang="de-DE" dirty="0" smtClean="0"/>
            </a:br>
            <a:r>
              <a:rPr lang="de-DE" dirty="0" err="1" smtClean="0"/>
              <a:t>underlying</a:t>
            </a:r>
            <a:r>
              <a:rPr lang="de-DE" dirty="0" smtClean="0"/>
              <a:t> </a:t>
            </a:r>
            <a:r>
              <a:rPr lang="de-DE" dirty="0" err="1" smtClean="0"/>
              <a:t>Architecture</a:t>
            </a:r>
            <a:r>
              <a:rPr lang="de-DE" dirty="0" smtClean="0"/>
              <a:t>, </a:t>
            </a:r>
            <a:br>
              <a:rPr lang="de-DE" dirty="0" smtClean="0"/>
            </a:br>
            <a:r>
              <a:rPr lang="de-DE" dirty="0" err="1" smtClean="0"/>
              <a:t>Principle</a:t>
            </a:r>
            <a:r>
              <a:rPr lang="de-DE" dirty="0" smtClean="0"/>
              <a:t> </a:t>
            </a:r>
            <a:r>
              <a:rPr lang="de-DE" dirty="0" err="1" smtClean="0"/>
              <a:t>of</a:t>
            </a:r>
            <a:r>
              <a:rPr lang="de-DE" dirty="0" smtClean="0"/>
              <a:t> Data </a:t>
            </a:r>
            <a:r>
              <a:rPr lang="de-DE" dirty="0" err="1" smtClean="0"/>
              <a:t>Driven</a:t>
            </a:r>
            <a:r>
              <a:rPr lang="de-DE" dirty="0" smtClean="0"/>
              <a:t> Web </a:t>
            </a:r>
            <a:r>
              <a:rPr lang="de-DE" dirty="0" err="1" smtClean="0"/>
              <a:t>Documents</a:t>
            </a:r>
            <a:endParaRPr lang="de-DE" dirty="0"/>
          </a:p>
        </p:txBody>
      </p:sp>
      <p:sp>
        <p:nvSpPr>
          <p:cNvPr id="5" name="Foliennummernplatzhalter 4"/>
          <p:cNvSpPr>
            <a:spLocks noGrp="1"/>
          </p:cNvSpPr>
          <p:nvPr>
            <p:ph type="sldNum" sz="quarter" idx="11"/>
          </p:nvPr>
        </p:nvSpPr>
        <p:spPr/>
        <p:txBody>
          <a:bodyPr/>
          <a:lstStyle/>
          <a:p>
            <a:fld id="{4892D846-B0A7-4DFB-99C2-AC0D5C4C5C04}" type="slidenum">
              <a:rPr lang="de-DE" smtClean="0"/>
              <a:pPr/>
              <a:t>36</a:t>
            </a:fld>
            <a:r>
              <a:rPr lang="de-DE" smtClean="0"/>
              <a:t> </a:t>
            </a:r>
            <a:endParaRPr lang="de-DE" dirty="0"/>
          </a:p>
        </p:txBody>
      </p:sp>
    </p:spTree>
    <p:extLst>
      <p:ext uri="{BB962C8B-B14F-4D97-AF65-F5344CB8AC3E}">
        <p14:creationId xmlns:p14="http://schemas.microsoft.com/office/powerpoint/2010/main" val="8657247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bwMode="auto">
          <a:xfrm>
            <a:off x="0" y="0"/>
            <a:ext cx="9991023" cy="6939815"/>
          </a:xfrm>
          <a:prstGeom prst="rect">
            <a:avLst/>
          </a:prstGeom>
          <a:solidFill>
            <a:schemeClr val="bg1"/>
          </a:solidFill>
          <a:ln w="9525" cap="flat" cmpd="sng" algn="ctr">
            <a:solidFill>
              <a:schemeClr val="accent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sp>
        <p:nvSpPr>
          <p:cNvPr id="5" name="Foliennummernplatzhalter 4"/>
          <p:cNvSpPr>
            <a:spLocks noGrp="1"/>
          </p:cNvSpPr>
          <p:nvPr>
            <p:ph type="sldNum" sz="quarter" idx="11"/>
          </p:nvPr>
        </p:nvSpPr>
        <p:spPr/>
        <p:txBody>
          <a:bodyPr/>
          <a:lstStyle/>
          <a:p>
            <a:fld id="{4892D846-B0A7-4DFB-99C2-AC0D5C4C5C04}" type="slidenum">
              <a:rPr lang="de-DE" smtClean="0"/>
              <a:pPr/>
              <a:t>37</a:t>
            </a:fld>
            <a:r>
              <a:rPr lang="de-DE" smtClean="0"/>
              <a:t> </a:t>
            </a:r>
            <a:endParaRPr lang="de-DE"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352425"/>
            <a:ext cx="8496300" cy="615315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41204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Choropleth Map</a:t>
            </a:r>
          </a:p>
        </p:txBody>
      </p:sp>
      <p:sp>
        <p:nvSpPr>
          <p:cNvPr id="5" name="Foliennummernplatzhalter 4"/>
          <p:cNvSpPr>
            <a:spLocks noGrp="1"/>
          </p:cNvSpPr>
          <p:nvPr>
            <p:ph type="sldNum" sz="quarter" idx="11"/>
          </p:nvPr>
        </p:nvSpPr>
        <p:spPr/>
        <p:txBody>
          <a:bodyPr/>
          <a:lstStyle/>
          <a:p>
            <a:fld id="{4892D846-B0A7-4DFB-99C2-AC0D5C4C5C04}" type="slidenum">
              <a:rPr lang="de-DE" smtClean="0"/>
              <a:pPr/>
              <a:t>38</a:t>
            </a:fld>
            <a:r>
              <a:rPr lang="de-DE" smtClean="0"/>
              <a:t> </a:t>
            </a:r>
            <a:endParaRPr lang="de-D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 y="1501694"/>
            <a:ext cx="8551863" cy="424815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38819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Interactive Bar Graph with Tooltip</a:t>
            </a:r>
            <a:endParaRPr lang="de-DE"/>
          </a:p>
        </p:txBody>
      </p:sp>
      <p:sp>
        <p:nvSpPr>
          <p:cNvPr id="5" name="Foliennummernplatzhalter 4"/>
          <p:cNvSpPr>
            <a:spLocks noGrp="1"/>
          </p:cNvSpPr>
          <p:nvPr>
            <p:ph type="sldNum" sz="quarter" idx="11"/>
          </p:nvPr>
        </p:nvSpPr>
        <p:spPr/>
        <p:txBody>
          <a:bodyPr/>
          <a:lstStyle/>
          <a:p>
            <a:fld id="{4892D846-B0A7-4DFB-99C2-AC0D5C4C5C04}" type="slidenum">
              <a:rPr lang="de-DE" smtClean="0"/>
              <a:pPr/>
              <a:t>39</a:t>
            </a:fld>
            <a:r>
              <a:rPr lang="de-DE" smtClean="0"/>
              <a:t> </a:t>
            </a:r>
            <a:endParaRPr lang="de-D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724" y="1424229"/>
            <a:ext cx="8380413" cy="465772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39698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Motivation</a:t>
            </a:r>
            <a:endParaRPr lang="de-DE" dirty="0"/>
          </a:p>
        </p:txBody>
      </p:sp>
      <p:sp>
        <p:nvSpPr>
          <p:cNvPr id="3" name="Inhaltsplatzhalter 2"/>
          <p:cNvSpPr>
            <a:spLocks noGrp="1"/>
          </p:cNvSpPr>
          <p:nvPr>
            <p:ph idx="1"/>
          </p:nvPr>
        </p:nvSpPr>
        <p:spPr/>
        <p:txBody>
          <a:bodyPr/>
          <a:lstStyle/>
          <a:p>
            <a:r>
              <a:rPr lang="de-DE" dirty="0" smtClean="0"/>
              <a:t>International </a:t>
            </a:r>
            <a:r>
              <a:rPr lang="de-DE" dirty="0" err="1" smtClean="0"/>
              <a:t>exposure</a:t>
            </a:r>
            <a:endParaRPr lang="de-DE" dirty="0" smtClean="0"/>
          </a:p>
          <a:p>
            <a:r>
              <a:rPr lang="de-DE" dirty="0" err="1" smtClean="0"/>
              <a:t>Students</a:t>
            </a:r>
            <a:r>
              <a:rPr lang="de-DE" dirty="0" smtClean="0"/>
              <a:t> </a:t>
            </a:r>
            <a:r>
              <a:rPr lang="de-DE" dirty="0" err="1" smtClean="0"/>
              <a:t>from</a:t>
            </a:r>
            <a:r>
              <a:rPr lang="de-DE" dirty="0" smtClean="0"/>
              <a:t> "</a:t>
            </a:r>
            <a:r>
              <a:rPr lang="de-DE" dirty="0" err="1" smtClean="0"/>
              <a:t>developing</a:t>
            </a:r>
            <a:r>
              <a:rPr lang="de-DE" dirty="0" smtClean="0"/>
              <a:t> countries"</a:t>
            </a:r>
            <a:endParaRPr lang="de-DE" dirty="0"/>
          </a:p>
        </p:txBody>
      </p:sp>
      <p:sp>
        <p:nvSpPr>
          <p:cNvPr id="4" name="Datumsplatzhalter 3"/>
          <p:cNvSpPr>
            <a:spLocks noGrp="1"/>
          </p:cNvSpPr>
          <p:nvPr>
            <p:ph type="dt" sz="half" idx="10"/>
          </p:nvPr>
        </p:nvSpPr>
        <p:spPr/>
        <p:txBody>
          <a:bodyPr/>
          <a:lstStyle/>
          <a:p>
            <a:fld id="{A82C3AC8-AFDA-4F1D-B7BE-F3C6E9DC479E}" type="datetime4">
              <a:rPr lang="de-DE" smtClean="0"/>
              <a:t>29. November 2017</a:t>
            </a:fld>
            <a:endParaRPr lang="de-DE"/>
          </a:p>
        </p:txBody>
      </p:sp>
      <p:sp>
        <p:nvSpPr>
          <p:cNvPr id="5" name="Foliennummernplatzhalter 4"/>
          <p:cNvSpPr>
            <a:spLocks noGrp="1"/>
          </p:cNvSpPr>
          <p:nvPr>
            <p:ph type="sldNum" sz="quarter" idx="11"/>
          </p:nvPr>
        </p:nvSpPr>
        <p:spPr/>
        <p:txBody>
          <a:bodyPr/>
          <a:lstStyle/>
          <a:p>
            <a:fld id="{4892D846-B0A7-4DFB-99C2-AC0D5C4C5C04}" type="slidenum">
              <a:rPr lang="de-DE" smtClean="0"/>
              <a:pPr/>
              <a:t>4</a:t>
            </a:fld>
            <a:r>
              <a:rPr lang="de-DE" smtClean="0"/>
              <a:t> </a:t>
            </a:r>
            <a:endParaRPr lang="de-DE"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9744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p:cNvSpPr txBox="1"/>
          <p:nvPr/>
        </p:nvSpPr>
        <p:spPr>
          <a:xfrm>
            <a:off x="0" y="6488668"/>
            <a:ext cx="10297443" cy="646331"/>
          </a:xfrm>
          <a:prstGeom prst="rect">
            <a:avLst/>
          </a:prstGeom>
          <a:noFill/>
        </p:spPr>
        <p:txBody>
          <a:bodyPr wrap="square" rtlCol="0">
            <a:spAutoFit/>
          </a:bodyPr>
          <a:lstStyle/>
          <a:p>
            <a:r>
              <a:rPr lang="de-DE" b="1">
                <a:solidFill>
                  <a:srgbClr val="FF0000"/>
                </a:solidFill>
              </a:rPr>
              <a:t>Source: Prof. Dr. Dietrich Schröder, </a:t>
            </a:r>
            <a:r>
              <a:rPr lang="en-US" b="1">
                <a:solidFill>
                  <a:srgbClr val="FF0000"/>
                </a:solidFill>
              </a:rPr>
              <a:t>M.Sc. </a:t>
            </a:r>
            <a:r>
              <a:rPr lang="en-US" b="1" smtClean="0">
                <a:solidFill>
                  <a:srgbClr val="FF0000"/>
                </a:solidFill>
              </a:rPr>
              <a:t>Programme, Photogrammetry </a:t>
            </a:r>
            <a:r>
              <a:rPr lang="en-US" b="1">
                <a:solidFill>
                  <a:srgbClr val="FF0000"/>
                </a:solidFill>
              </a:rPr>
              <a:t>and </a:t>
            </a:r>
            <a:r>
              <a:rPr lang="en-US" b="1" smtClean="0">
                <a:solidFill>
                  <a:srgbClr val="FF0000"/>
                </a:solidFill>
              </a:rPr>
              <a:t>Geoinformatics, </a:t>
            </a:r>
            <a:r>
              <a:rPr lang="de-DE" b="1" smtClean="0">
                <a:solidFill>
                  <a:srgbClr val="FF0000"/>
                </a:solidFill>
              </a:rPr>
              <a:t>2.10.2013</a:t>
            </a:r>
            <a:endParaRPr lang="de-DE" b="1">
              <a:solidFill>
                <a:srgbClr val="FF0000"/>
              </a:solidFill>
            </a:endParaRPr>
          </a:p>
          <a:p>
            <a:endParaRPr lang="de-DE" b="1" dirty="0">
              <a:solidFill>
                <a:srgbClr val="FF0000"/>
              </a:solidFill>
            </a:endParaRPr>
          </a:p>
        </p:txBody>
      </p:sp>
    </p:spTree>
    <p:extLst>
      <p:ext uri="{BB962C8B-B14F-4D97-AF65-F5344CB8AC3E}">
        <p14:creationId xmlns:p14="http://schemas.microsoft.com/office/powerpoint/2010/main" val="5872255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Selectable</a:t>
            </a:r>
            <a:r>
              <a:rPr lang="de-DE" dirty="0" smtClean="0"/>
              <a:t> Donut Chart</a:t>
            </a:r>
            <a:endParaRPr lang="de-DE" dirty="0"/>
          </a:p>
        </p:txBody>
      </p:sp>
      <p:sp>
        <p:nvSpPr>
          <p:cNvPr id="5" name="Foliennummernplatzhalter 4"/>
          <p:cNvSpPr>
            <a:spLocks noGrp="1"/>
          </p:cNvSpPr>
          <p:nvPr>
            <p:ph type="sldNum" sz="quarter" idx="11"/>
          </p:nvPr>
        </p:nvSpPr>
        <p:spPr/>
        <p:txBody>
          <a:bodyPr/>
          <a:lstStyle/>
          <a:p>
            <a:fld id="{4892D846-B0A7-4DFB-99C2-AC0D5C4C5C04}" type="slidenum">
              <a:rPr lang="de-DE" smtClean="0"/>
              <a:pPr/>
              <a:t>40</a:t>
            </a:fld>
            <a:r>
              <a:rPr lang="de-DE" smtClean="0"/>
              <a:t> </a:t>
            </a:r>
            <a:endParaRPr lang="de-DE"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226" y="1346160"/>
            <a:ext cx="8223250" cy="527685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618312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Architecture</a:t>
            </a:r>
            <a:endParaRPr lang="de-DE" dirty="0"/>
          </a:p>
        </p:txBody>
      </p:sp>
      <p:sp>
        <p:nvSpPr>
          <p:cNvPr id="4" name="Datumsplatzhalter 3"/>
          <p:cNvSpPr>
            <a:spLocks noGrp="1"/>
          </p:cNvSpPr>
          <p:nvPr>
            <p:ph type="dt" sz="half" idx="10"/>
          </p:nvPr>
        </p:nvSpPr>
        <p:spPr/>
        <p:txBody>
          <a:bodyPr/>
          <a:lstStyle/>
          <a:p>
            <a:fld id="{A82C3AC8-AFDA-4F1D-B7BE-F3C6E9DC479E}" type="datetime4">
              <a:rPr lang="de-DE" smtClean="0"/>
              <a:t>29. November 2017</a:t>
            </a:fld>
            <a:endParaRPr lang="de-DE"/>
          </a:p>
        </p:txBody>
      </p:sp>
      <p:sp>
        <p:nvSpPr>
          <p:cNvPr id="5" name="Foliennummernplatzhalter 4"/>
          <p:cNvSpPr>
            <a:spLocks noGrp="1"/>
          </p:cNvSpPr>
          <p:nvPr>
            <p:ph type="sldNum" sz="quarter" idx="11"/>
          </p:nvPr>
        </p:nvSpPr>
        <p:spPr/>
        <p:txBody>
          <a:bodyPr/>
          <a:lstStyle/>
          <a:p>
            <a:fld id="{4892D846-B0A7-4DFB-99C2-AC0D5C4C5C04}" type="slidenum">
              <a:rPr lang="de-DE" smtClean="0"/>
              <a:pPr/>
              <a:t>41</a:t>
            </a:fld>
            <a:r>
              <a:rPr lang="de-DE" smtClean="0"/>
              <a:t> </a:t>
            </a:r>
            <a:endParaRPr lang="de-DE" dirty="0"/>
          </a:p>
        </p:txBody>
      </p:sp>
      <p:sp>
        <p:nvSpPr>
          <p:cNvPr id="7" name="Flussdiagramm: Dokument 6"/>
          <p:cNvSpPr/>
          <p:nvPr/>
        </p:nvSpPr>
        <p:spPr bwMode="auto">
          <a:xfrm>
            <a:off x="4835692" y="6032138"/>
            <a:ext cx="991402" cy="420410"/>
          </a:xfrm>
          <a:prstGeom prst="flowChartDocument">
            <a:avLst/>
          </a:prstGeom>
          <a:solidFill>
            <a:schemeClr val="bg1"/>
          </a:solidFill>
          <a:ln w="9525" cap="flat" cmpd="sng" algn="ctr">
            <a:solidFill>
              <a:schemeClr val="accent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r>
              <a:rPr lang="de-DE" sz="1600" dirty="0"/>
              <a:t>CSV </a:t>
            </a:r>
            <a:r>
              <a:rPr lang="de-DE" sz="1600" dirty="0" err="1"/>
              <a:t>files</a:t>
            </a:r>
            <a:endParaRPr lang="de-DE" sz="1600" dirty="0"/>
          </a:p>
        </p:txBody>
      </p:sp>
      <p:cxnSp>
        <p:nvCxnSpPr>
          <p:cNvPr id="14" name="Gerade Verbindung mit Pfeil 13"/>
          <p:cNvCxnSpPr>
            <a:stCxn id="7" idx="3"/>
          </p:cNvCxnSpPr>
          <p:nvPr/>
        </p:nvCxnSpPr>
        <p:spPr bwMode="auto">
          <a:xfrm>
            <a:off x="5827094" y="6242343"/>
            <a:ext cx="3229276" cy="0"/>
          </a:xfrm>
          <a:prstGeom prst="straightConnector1">
            <a:avLst/>
          </a:prstGeom>
          <a:solidFill>
            <a:schemeClr val="bg1"/>
          </a:solidFill>
          <a:ln w="9525" cap="flat" cmpd="sng" algn="ctr">
            <a:solidFill>
              <a:schemeClr val="accent2"/>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mit Pfeil 15"/>
          <p:cNvCxnSpPr/>
          <p:nvPr/>
        </p:nvCxnSpPr>
        <p:spPr bwMode="auto">
          <a:xfrm flipV="1">
            <a:off x="9056370" y="5563603"/>
            <a:ext cx="0" cy="678740"/>
          </a:xfrm>
          <a:prstGeom prst="straightConnector1">
            <a:avLst/>
          </a:prstGeom>
          <a:solidFill>
            <a:schemeClr val="bg1"/>
          </a:solidFill>
          <a:ln w="9525" cap="flat" cmpd="sng" algn="ctr">
            <a:solidFill>
              <a:schemeClr val="accent2"/>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26" name="Picture 2" descr="C:\Users\behr\AppData\Local\Temp\SNAGHTML30e5b5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62255"/>
            <a:ext cx="8707319" cy="4301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628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A82C3AC8-AFDA-4F1D-B7BE-F3C6E9DC479E}" type="datetime4">
              <a:rPr lang="de-DE" smtClean="0"/>
              <a:t>29. November 2017</a:t>
            </a:fld>
            <a:endParaRPr lang="de-DE"/>
          </a:p>
        </p:txBody>
      </p:sp>
      <p:sp>
        <p:nvSpPr>
          <p:cNvPr id="5" name="Foliennummernplatzhalter 4"/>
          <p:cNvSpPr>
            <a:spLocks noGrp="1"/>
          </p:cNvSpPr>
          <p:nvPr>
            <p:ph type="sldNum" sz="quarter" idx="11"/>
          </p:nvPr>
        </p:nvSpPr>
        <p:spPr/>
        <p:txBody>
          <a:bodyPr/>
          <a:lstStyle/>
          <a:p>
            <a:fld id="{4892D846-B0A7-4DFB-99C2-AC0D5C4C5C04}" type="slidenum">
              <a:rPr lang="de-DE" smtClean="0"/>
              <a:pPr/>
              <a:t>42</a:t>
            </a:fld>
            <a:r>
              <a:rPr lang="de-DE" smtClean="0"/>
              <a:t> </a:t>
            </a:r>
            <a:endParaRPr lang="de-DE"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451" y="914401"/>
            <a:ext cx="8743678" cy="5026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7274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Data driven </a:t>
            </a:r>
            <a:r>
              <a:rPr lang="en-US" dirty="0" smtClean="0"/>
              <a:t>document – D3</a:t>
            </a:r>
            <a:endParaRPr lang="de-DE" dirty="0"/>
          </a:p>
        </p:txBody>
      </p:sp>
      <p:sp>
        <p:nvSpPr>
          <p:cNvPr id="3" name="Inhaltsplatzhalter 2"/>
          <p:cNvSpPr>
            <a:spLocks noGrp="1"/>
          </p:cNvSpPr>
          <p:nvPr>
            <p:ph idx="1"/>
          </p:nvPr>
        </p:nvSpPr>
        <p:spPr/>
        <p:txBody>
          <a:bodyPr/>
          <a:lstStyle/>
          <a:p>
            <a:r>
              <a:rPr lang="en-US" dirty="0" smtClean="0"/>
              <a:t>innovative technology, plays </a:t>
            </a:r>
            <a:r>
              <a:rPr lang="en-US" dirty="0"/>
              <a:t>a major role in </a:t>
            </a:r>
            <a:r>
              <a:rPr lang="en-US" dirty="0" smtClean="0"/>
              <a:t>web-based presentation of information</a:t>
            </a:r>
          </a:p>
          <a:p>
            <a:r>
              <a:rPr lang="en-US" dirty="0"/>
              <a:t>a JavaScript library for manipulating documents based on data.</a:t>
            </a:r>
            <a:endParaRPr lang="de-DE" dirty="0"/>
          </a:p>
        </p:txBody>
      </p:sp>
      <p:sp>
        <p:nvSpPr>
          <p:cNvPr id="5" name="Foliennummernplatzhalter 4"/>
          <p:cNvSpPr>
            <a:spLocks noGrp="1"/>
          </p:cNvSpPr>
          <p:nvPr>
            <p:ph type="sldNum" sz="quarter" idx="11"/>
          </p:nvPr>
        </p:nvSpPr>
        <p:spPr/>
        <p:txBody>
          <a:bodyPr/>
          <a:lstStyle/>
          <a:p>
            <a:fld id="{4892D846-B0A7-4DFB-99C2-AC0D5C4C5C04}" type="slidenum">
              <a:rPr lang="de-DE" smtClean="0"/>
              <a:pPr/>
              <a:t>43</a:t>
            </a:fld>
            <a:r>
              <a:rPr lang="de-DE" smtClean="0"/>
              <a:t> </a:t>
            </a:r>
            <a:endParaRPr lang="de-D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624" y="2750839"/>
            <a:ext cx="8032750" cy="343535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6" name="Rechteck 5"/>
          <p:cNvSpPr/>
          <p:nvPr/>
        </p:nvSpPr>
        <p:spPr>
          <a:xfrm>
            <a:off x="4075931" y="6374951"/>
            <a:ext cx="1754135" cy="369332"/>
          </a:xfrm>
          <a:prstGeom prst="rect">
            <a:avLst/>
          </a:prstGeom>
        </p:spPr>
        <p:txBody>
          <a:bodyPr wrap="none">
            <a:spAutoFit/>
          </a:bodyPr>
          <a:lstStyle/>
          <a:p>
            <a:r>
              <a:rPr lang="de-DE" dirty="0"/>
              <a:t>https://d3js.org/</a:t>
            </a:r>
          </a:p>
        </p:txBody>
      </p:sp>
    </p:spTree>
    <p:extLst>
      <p:ext uri="{BB962C8B-B14F-4D97-AF65-F5344CB8AC3E}">
        <p14:creationId xmlns:p14="http://schemas.microsoft.com/office/powerpoint/2010/main" val="13382058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a:off x="2156040" y="2369678"/>
            <a:ext cx="7105811" cy="4324350"/>
            <a:chOff x="-4186795" y="1070551"/>
            <a:chExt cx="7105811" cy="4324350"/>
          </a:xfrm>
        </p:grpSpPr>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6795" y="1070551"/>
              <a:ext cx="7105811" cy="432435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5" name="Rechteck 14"/>
            <p:cNvSpPr/>
            <p:nvPr/>
          </p:nvSpPr>
          <p:spPr>
            <a:xfrm>
              <a:off x="1090995" y="1328442"/>
              <a:ext cx="1541576" cy="400110"/>
            </a:xfrm>
            <a:prstGeom prst="rect">
              <a:avLst/>
            </a:prstGeom>
          </p:spPr>
          <p:txBody>
            <a:bodyPr wrap="none">
              <a:spAutoFit/>
            </a:bodyPr>
            <a:lstStyle/>
            <a:p>
              <a:r>
                <a:rPr lang="de-DE" sz="2000" b="1" dirty="0" err="1" smtClean="0"/>
                <a:t>Visualization</a:t>
              </a:r>
              <a:endParaRPr lang="de-DE" sz="2000" b="1" dirty="0"/>
            </a:p>
          </p:txBody>
        </p:sp>
      </p:grpSp>
      <p:grpSp>
        <p:nvGrpSpPr>
          <p:cNvPr id="11" name="Gruppieren 10"/>
          <p:cNvGrpSpPr/>
          <p:nvPr/>
        </p:nvGrpSpPr>
        <p:grpSpPr>
          <a:xfrm>
            <a:off x="1406517" y="1772980"/>
            <a:ext cx="7205442" cy="4338743"/>
            <a:chOff x="1357477" y="1739779"/>
            <a:chExt cx="7205442" cy="4338743"/>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477" y="1739779"/>
              <a:ext cx="7205442" cy="433874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4" name="Rechteck 13"/>
            <p:cNvSpPr/>
            <p:nvPr/>
          </p:nvSpPr>
          <p:spPr>
            <a:xfrm>
              <a:off x="5439757" y="1994268"/>
              <a:ext cx="2801601" cy="400110"/>
            </a:xfrm>
            <a:prstGeom prst="rect">
              <a:avLst/>
            </a:prstGeom>
          </p:spPr>
          <p:txBody>
            <a:bodyPr wrap="none">
              <a:spAutoFit/>
            </a:bodyPr>
            <a:lstStyle/>
            <a:p>
              <a:r>
                <a:rPr lang="de-DE" sz="2000" b="1" dirty="0" err="1"/>
                <a:t>Document</a:t>
              </a:r>
              <a:r>
                <a:rPr lang="de-DE" sz="2000" b="1" dirty="0"/>
                <a:t> </a:t>
              </a:r>
              <a:r>
                <a:rPr lang="de-DE" sz="2000" b="1" dirty="0" err="1"/>
                <a:t>Object</a:t>
              </a:r>
              <a:r>
                <a:rPr lang="de-DE" sz="2000" b="1" dirty="0"/>
                <a:t> Model</a:t>
              </a:r>
            </a:p>
          </p:txBody>
        </p:sp>
      </p:grpSp>
      <p:sp>
        <p:nvSpPr>
          <p:cNvPr id="2" name="Titel 1"/>
          <p:cNvSpPr>
            <a:spLocks noGrp="1"/>
          </p:cNvSpPr>
          <p:nvPr>
            <p:ph type="title"/>
          </p:nvPr>
        </p:nvSpPr>
        <p:spPr/>
        <p:txBody>
          <a:bodyPr/>
          <a:lstStyle/>
          <a:p>
            <a:endParaRPr lang="de-DE"/>
          </a:p>
        </p:txBody>
      </p:sp>
      <p:sp>
        <p:nvSpPr>
          <p:cNvPr id="5" name="Foliennummernplatzhalter 4"/>
          <p:cNvSpPr>
            <a:spLocks noGrp="1"/>
          </p:cNvSpPr>
          <p:nvPr>
            <p:ph type="sldNum" sz="quarter" idx="11"/>
          </p:nvPr>
        </p:nvSpPr>
        <p:spPr/>
        <p:txBody>
          <a:bodyPr/>
          <a:lstStyle/>
          <a:p>
            <a:fld id="{4892D846-B0A7-4DFB-99C2-AC0D5C4C5C04}" type="slidenum">
              <a:rPr lang="de-DE" smtClean="0"/>
              <a:pPr/>
              <a:t>44</a:t>
            </a:fld>
            <a:r>
              <a:rPr lang="de-DE" smtClean="0"/>
              <a:t> </a:t>
            </a:r>
            <a:endParaRPr lang="de-DE" dirty="0"/>
          </a:p>
        </p:txBody>
      </p:sp>
      <p:grpSp>
        <p:nvGrpSpPr>
          <p:cNvPr id="16" name="Gruppieren 15"/>
          <p:cNvGrpSpPr/>
          <p:nvPr/>
        </p:nvGrpSpPr>
        <p:grpSpPr>
          <a:xfrm>
            <a:off x="150471" y="670593"/>
            <a:ext cx="7105811" cy="4324350"/>
            <a:chOff x="-2395991" y="896441"/>
            <a:chExt cx="7105811" cy="4324350"/>
          </a:xfrm>
        </p:grpSpPr>
        <p:sp>
          <p:nvSpPr>
            <p:cNvPr id="9" name="Rechteck 8"/>
            <p:cNvSpPr/>
            <p:nvPr/>
          </p:nvSpPr>
          <p:spPr bwMode="auto">
            <a:xfrm>
              <a:off x="-2395991" y="896441"/>
              <a:ext cx="7105811" cy="4324350"/>
            </a:xfrm>
            <a:prstGeom prst="rect">
              <a:avLst/>
            </a:prstGeom>
            <a:solidFill>
              <a:schemeClr val="bg1"/>
            </a:solidFill>
            <a:ln w="9525" cap="flat" cmpd="sng" algn="ctr">
              <a:solidFill>
                <a:schemeClr val="bg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6937" y="1848810"/>
              <a:ext cx="4720184" cy="3150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1914" y="2180582"/>
              <a:ext cx="2312232" cy="2311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Pfeil nach links 7"/>
            <p:cNvSpPr/>
            <p:nvPr/>
          </p:nvSpPr>
          <p:spPr bwMode="auto">
            <a:xfrm>
              <a:off x="1991914" y="3012750"/>
              <a:ext cx="432968" cy="497708"/>
            </a:xfrm>
            <a:prstGeom prst="leftArrow">
              <a:avLst/>
            </a:prstGeom>
            <a:solidFill>
              <a:srgbClr val="FF3300"/>
            </a:solidFill>
            <a:ln w="9525" cap="flat" cmpd="sng" algn="ctr">
              <a:solidFill>
                <a:schemeClr val="accent2"/>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sp>
          <p:nvSpPr>
            <p:cNvPr id="18" name="Rechteck 17"/>
            <p:cNvSpPr/>
            <p:nvPr/>
          </p:nvSpPr>
          <p:spPr>
            <a:xfrm>
              <a:off x="-2106937" y="1362212"/>
              <a:ext cx="5190973" cy="400110"/>
            </a:xfrm>
            <a:prstGeom prst="rect">
              <a:avLst/>
            </a:prstGeom>
          </p:spPr>
          <p:txBody>
            <a:bodyPr wrap="none">
              <a:spAutoFit/>
            </a:bodyPr>
            <a:lstStyle/>
            <a:p>
              <a:r>
                <a:rPr lang="de-DE" sz="2000" b="1" dirty="0" err="1" smtClean="0"/>
                <a:t>Document</a:t>
              </a:r>
              <a:r>
                <a:rPr lang="de-DE" sz="2000" b="1" dirty="0" smtClean="0"/>
                <a:t>, </a:t>
              </a:r>
              <a:r>
                <a:rPr lang="de-DE" sz="2000" b="1" dirty="0" err="1" smtClean="0"/>
                <a:t>based</a:t>
              </a:r>
              <a:r>
                <a:rPr lang="de-DE" sz="2000" b="1" dirty="0" smtClean="0"/>
                <a:t> </a:t>
              </a:r>
              <a:r>
                <a:rPr lang="de-DE" sz="2000" b="1" smtClean="0"/>
                <a:t>on D3: dat driven documents</a:t>
              </a:r>
              <a:endParaRPr lang="de-DE" sz="2000" b="1" dirty="0"/>
            </a:p>
          </p:txBody>
        </p:sp>
        <p:sp>
          <p:nvSpPr>
            <p:cNvPr id="19" name="Rechteck 18"/>
            <p:cNvSpPr/>
            <p:nvPr/>
          </p:nvSpPr>
          <p:spPr>
            <a:xfrm>
              <a:off x="2681378" y="3023925"/>
              <a:ext cx="683136" cy="400110"/>
            </a:xfrm>
            <a:prstGeom prst="rect">
              <a:avLst/>
            </a:prstGeom>
            <a:solidFill>
              <a:srgbClr val="B2B2B2">
                <a:alpha val="61961"/>
              </a:srgbClr>
            </a:solidFill>
          </p:spPr>
          <p:txBody>
            <a:bodyPr wrap="none">
              <a:spAutoFit/>
            </a:bodyPr>
            <a:lstStyle/>
            <a:p>
              <a:r>
                <a:rPr lang="de-DE" sz="2000" b="1" dirty="0" smtClean="0"/>
                <a:t>Data</a:t>
              </a:r>
              <a:endParaRPr lang="de-DE" sz="2000" b="1" dirty="0"/>
            </a:p>
          </p:txBody>
        </p:sp>
      </p:grpSp>
    </p:spTree>
    <p:extLst>
      <p:ext uri="{BB962C8B-B14F-4D97-AF65-F5344CB8AC3E}">
        <p14:creationId xmlns:p14="http://schemas.microsoft.com/office/powerpoint/2010/main" val="33355019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a:off x="2156040" y="2369678"/>
            <a:ext cx="7105811" cy="4324350"/>
            <a:chOff x="-4186795" y="1070551"/>
            <a:chExt cx="7105811" cy="4324350"/>
          </a:xfrm>
        </p:grpSpPr>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6795" y="1070551"/>
              <a:ext cx="7105811" cy="432435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5" name="Rechteck 14"/>
            <p:cNvSpPr/>
            <p:nvPr/>
          </p:nvSpPr>
          <p:spPr>
            <a:xfrm>
              <a:off x="1090995" y="1328442"/>
              <a:ext cx="1541576" cy="400110"/>
            </a:xfrm>
            <a:prstGeom prst="rect">
              <a:avLst/>
            </a:prstGeom>
          </p:spPr>
          <p:txBody>
            <a:bodyPr wrap="none">
              <a:spAutoFit/>
            </a:bodyPr>
            <a:lstStyle/>
            <a:p>
              <a:r>
                <a:rPr lang="de-DE" sz="2000" b="1" dirty="0" err="1" smtClean="0"/>
                <a:t>Visualization</a:t>
              </a:r>
              <a:endParaRPr lang="de-DE" sz="2000" b="1" dirty="0"/>
            </a:p>
          </p:txBody>
        </p:sp>
      </p:grpSp>
      <p:grpSp>
        <p:nvGrpSpPr>
          <p:cNvPr id="11" name="Gruppieren 10"/>
          <p:cNvGrpSpPr/>
          <p:nvPr/>
        </p:nvGrpSpPr>
        <p:grpSpPr>
          <a:xfrm>
            <a:off x="1406517" y="1772980"/>
            <a:ext cx="7205442" cy="4338743"/>
            <a:chOff x="1357477" y="1739779"/>
            <a:chExt cx="7205442" cy="4338743"/>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477" y="1739779"/>
              <a:ext cx="7205442" cy="433874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4" name="Rechteck 13"/>
            <p:cNvSpPr/>
            <p:nvPr/>
          </p:nvSpPr>
          <p:spPr>
            <a:xfrm>
              <a:off x="5439757" y="1994268"/>
              <a:ext cx="2872133" cy="707886"/>
            </a:xfrm>
            <a:prstGeom prst="rect">
              <a:avLst/>
            </a:prstGeom>
          </p:spPr>
          <p:txBody>
            <a:bodyPr wrap="none">
              <a:spAutoFit/>
            </a:bodyPr>
            <a:lstStyle/>
            <a:p>
              <a:r>
                <a:rPr lang="de-DE" sz="2000" b="1" dirty="0" err="1"/>
                <a:t>Document</a:t>
              </a:r>
              <a:r>
                <a:rPr lang="de-DE" sz="2000" b="1" dirty="0"/>
                <a:t> </a:t>
              </a:r>
              <a:r>
                <a:rPr lang="de-DE" sz="2000" b="1" err="1"/>
                <a:t>Object</a:t>
              </a:r>
              <a:r>
                <a:rPr lang="de-DE" sz="2000" b="1"/>
                <a:t> </a:t>
              </a:r>
              <a:r>
                <a:rPr lang="de-DE" sz="2000" b="1" smtClean="0"/>
                <a:t>Model:</a:t>
              </a:r>
              <a:br>
                <a:rPr lang="de-DE" sz="2000" b="1" smtClean="0"/>
              </a:br>
              <a:r>
                <a:rPr lang="de-DE" sz="2000" b="1" smtClean="0"/>
                <a:t>dynamically modified</a:t>
              </a:r>
              <a:endParaRPr lang="de-DE" sz="2000" b="1" dirty="0"/>
            </a:p>
          </p:txBody>
        </p:sp>
      </p:grpSp>
      <p:sp>
        <p:nvSpPr>
          <p:cNvPr id="2" name="Titel 1"/>
          <p:cNvSpPr>
            <a:spLocks noGrp="1"/>
          </p:cNvSpPr>
          <p:nvPr>
            <p:ph type="title"/>
          </p:nvPr>
        </p:nvSpPr>
        <p:spPr/>
        <p:txBody>
          <a:bodyPr/>
          <a:lstStyle/>
          <a:p>
            <a:endParaRPr lang="de-DE"/>
          </a:p>
        </p:txBody>
      </p:sp>
      <p:sp>
        <p:nvSpPr>
          <p:cNvPr id="5" name="Foliennummernplatzhalter 4"/>
          <p:cNvSpPr>
            <a:spLocks noGrp="1"/>
          </p:cNvSpPr>
          <p:nvPr>
            <p:ph type="sldNum" sz="quarter" idx="11"/>
          </p:nvPr>
        </p:nvSpPr>
        <p:spPr/>
        <p:txBody>
          <a:bodyPr/>
          <a:lstStyle/>
          <a:p>
            <a:fld id="{4892D846-B0A7-4DFB-99C2-AC0D5C4C5C04}" type="slidenum">
              <a:rPr lang="de-DE" smtClean="0"/>
              <a:pPr/>
              <a:t>45</a:t>
            </a:fld>
            <a:r>
              <a:rPr lang="de-DE" smtClean="0"/>
              <a:t> </a:t>
            </a:r>
            <a:endParaRPr lang="de-DE" dirty="0"/>
          </a:p>
        </p:txBody>
      </p:sp>
    </p:spTree>
    <p:extLst>
      <p:ext uri="{BB962C8B-B14F-4D97-AF65-F5344CB8AC3E}">
        <p14:creationId xmlns:p14="http://schemas.microsoft.com/office/powerpoint/2010/main" val="11972712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a:off x="2156040" y="2369678"/>
            <a:ext cx="7171257" cy="4324350"/>
            <a:chOff x="-4186795" y="1070551"/>
            <a:chExt cx="7171257" cy="4324350"/>
          </a:xfrm>
        </p:grpSpPr>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6795" y="1070551"/>
              <a:ext cx="7105811" cy="432435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5" name="Rechteck 14"/>
            <p:cNvSpPr/>
            <p:nvPr/>
          </p:nvSpPr>
          <p:spPr>
            <a:xfrm>
              <a:off x="1090995" y="1328442"/>
              <a:ext cx="1893467" cy="707886"/>
            </a:xfrm>
            <a:prstGeom prst="rect">
              <a:avLst/>
            </a:prstGeom>
          </p:spPr>
          <p:txBody>
            <a:bodyPr wrap="none">
              <a:spAutoFit/>
            </a:bodyPr>
            <a:lstStyle/>
            <a:p>
              <a:r>
                <a:rPr lang="de-DE" sz="2000" b="1" smtClean="0"/>
                <a:t>Visualization:</a:t>
              </a:r>
              <a:br>
                <a:rPr lang="de-DE" sz="2000" b="1" smtClean="0"/>
              </a:br>
              <a:r>
                <a:rPr lang="de-DE" sz="2000" b="1" smtClean="0"/>
                <a:t>The final output</a:t>
              </a:r>
              <a:endParaRPr lang="de-DE" sz="2000" b="1" dirty="0"/>
            </a:p>
          </p:txBody>
        </p:sp>
      </p:grpSp>
      <p:sp>
        <p:nvSpPr>
          <p:cNvPr id="2" name="Titel 1"/>
          <p:cNvSpPr>
            <a:spLocks noGrp="1"/>
          </p:cNvSpPr>
          <p:nvPr>
            <p:ph type="title"/>
          </p:nvPr>
        </p:nvSpPr>
        <p:spPr/>
        <p:txBody>
          <a:bodyPr/>
          <a:lstStyle/>
          <a:p>
            <a:endParaRPr lang="de-DE"/>
          </a:p>
        </p:txBody>
      </p:sp>
      <p:sp>
        <p:nvSpPr>
          <p:cNvPr id="5" name="Foliennummernplatzhalter 4"/>
          <p:cNvSpPr>
            <a:spLocks noGrp="1"/>
          </p:cNvSpPr>
          <p:nvPr>
            <p:ph type="sldNum" sz="quarter" idx="11"/>
          </p:nvPr>
        </p:nvSpPr>
        <p:spPr/>
        <p:txBody>
          <a:bodyPr/>
          <a:lstStyle/>
          <a:p>
            <a:fld id="{4892D846-B0A7-4DFB-99C2-AC0D5C4C5C04}" type="slidenum">
              <a:rPr lang="de-DE" smtClean="0"/>
              <a:pPr/>
              <a:t>46</a:t>
            </a:fld>
            <a:r>
              <a:rPr lang="de-DE" smtClean="0"/>
              <a:t> </a:t>
            </a:r>
            <a:endParaRPr lang="de-DE" dirty="0"/>
          </a:p>
        </p:txBody>
      </p:sp>
    </p:spTree>
    <p:extLst>
      <p:ext uri="{BB962C8B-B14F-4D97-AF65-F5344CB8AC3E}">
        <p14:creationId xmlns:p14="http://schemas.microsoft.com/office/powerpoint/2010/main" val="11972712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Essential </a:t>
            </a:r>
            <a:r>
              <a:rPr lang="de-DE" dirty="0" err="1" smtClean="0"/>
              <a:t>outcome</a:t>
            </a:r>
            <a:endParaRPr lang="de-DE" dirty="0"/>
          </a:p>
        </p:txBody>
      </p:sp>
      <p:sp>
        <p:nvSpPr>
          <p:cNvPr id="3" name="Inhaltsplatzhalter 2"/>
          <p:cNvSpPr>
            <a:spLocks noGrp="1"/>
          </p:cNvSpPr>
          <p:nvPr>
            <p:ph idx="1"/>
          </p:nvPr>
        </p:nvSpPr>
        <p:spPr/>
        <p:txBody>
          <a:bodyPr/>
          <a:lstStyle/>
          <a:p>
            <a:r>
              <a:rPr lang="de-DE" dirty="0" err="1" smtClean="0"/>
              <a:t>Indicators</a:t>
            </a:r>
            <a:r>
              <a:rPr lang="de-DE" dirty="0" smtClean="0"/>
              <a:t> </a:t>
            </a:r>
            <a:r>
              <a:rPr lang="de-DE" dirty="0" err="1" smtClean="0"/>
              <a:t>are</a:t>
            </a:r>
            <a:r>
              <a:rPr lang="de-DE" dirty="0" smtClean="0"/>
              <a:t> a must </a:t>
            </a:r>
            <a:r>
              <a:rPr lang="de-DE" dirty="0" err="1" smtClean="0"/>
              <a:t>to</a:t>
            </a:r>
            <a:r>
              <a:rPr lang="de-DE" dirty="0" smtClean="0"/>
              <a:t> </a:t>
            </a:r>
            <a:r>
              <a:rPr lang="de-DE" dirty="0" err="1" smtClean="0"/>
              <a:t>measure</a:t>
            </a:r>
            <a:r>
              <a:rPr lang="de-DE" dirty="0" smtClean="0"/>
              <a:t> </a:t>
            </a:r>
            <a:r>
              <a:rPr lang="de-DE" dirty="0" err="1"/>
              <a:t>progress</a:t>
            </a:r>
            <a:r>
              <a:rPr lang="de-DE" dirty="0"/>
              <a:t> </a:t>
            </a:r>
            <a:r>
              <a:rPr lang="de-DE" dirty="0" err="1"/>
              <a:t>towards</a:t>
            </a:r>
            <a:r>
              <a:rPr lang="de-DE" dirty="0"/>
              <a:t> </a:t>
            </a:r>
            <a:r>
              <a:rPr lang="de-DE" dirty="0" err="1"/>
              <a:t>the</a:t>
            </a:r>
            <a:r>
              <a:rPr lang="de-DE" dirty="0"/>
              <a:t> </a:t>
            </a:r>
            <a:r>
              <a:rPr lang="de-DE" dirty="0" err="1"/>
              <a:t>implementation</a:t>
            </a:r>
            <a:r>
              <a:rPr lang="de-DE" dirty="0"/>
              <a:t> </a:t>
            </a:r>
            <a:r>
              <a:rPr lang="de-DE" dirty="0" err="1" smtClean="0"/>
              <a:t>of</a:t>
            </a:r>
            <a:r>
              <a:rPr lang="de-DE" dirty="0" smtClean="0"/>
              <a:t> </a:t>
            </a:r>
            <a:r>
              <a:rPr lang="de-DE" dirty="0" err="1" smtClean="0"/>
              <a:t>the</a:t>
            </a:r>
            <a:r>
              <a:rPr lang="de-DE" dirty="0" smtClean="0"/>
              <a:t> SDGs at global, regional, national </a:t>
            </a:r>
            <a:r>
              <a:rPr lang="de-DE" dirty="0" err="1" smtClean="0"/>
              <a:t>or</a:t>
            </a:r>
            <a:r>
              <a:rPr lang="de-DE" dirty="0" smtClean="0"/>
              <a:t> </a:t>
            </a:r>
            <a:r>
              <a:rPr lang="de-DE" dirty="0" err="1" smtClean="0"/>
              <a:t>thematic</a:t>
            </a:r>
            <a:r>
              <a:rPr lang="de-DE" dirty="0" smtClean="0"/>
              <a:t> </a:t>
            </a:r>
            <a:r>
              <a:rPr lang="de-DE" dirty="0" err="1" smtClean="0"/>
              <a:t>level</a:t>
            </a:r>
            <a:r>
              <a:rPr lang="de-DE" dirty="0" smtClean="0"/>
              <a:t>.</a:t>
            </a:r>
          </a:p>
          <a:p>
            <a:endParaRPr lang="de-DE" dirty="0" smtClean="0"/>
          </a:p>
          <a:p>
            <a:r>
              <a:rPr lang="de-DE" dirty="0" smtClean="0"/>
              <a:t>The </a:t>
            </a:r>
            <a:r>
              <a:rPr lang="de-DE" dirty="0" err="1" smtClean="0"/>
              <a:t>data</a:t>
            </a:r>
            <a:r>
              <a:rPr lang="de-DE" dirty="0" smtClean="0"/>
              <a:t> </a:t>
            </a:r>
            <a:r>
              <a:rPr lang="de-DE" dirty="0" err="1" smtClean="0"/>
              <a:t>are</a:t>
            </a:r>
            <a:r>
              <a:rPr lang="de-DE" dirty="0" smtClean="0"/>
              <a:t> open, but </a:t>
            </a:r>
            <a:r>
              <a:rPr lang="de-DE" dirty="0" err="1" smtClean="0"/>
              <a:t>proliferation</a:t>
            </a:r>
            <a:r>
              <a:rPr lang="de-DE" dirty="0" smtClean="0"/>
              <a:t> </a:t>
            </a:r>
            <a:r>
              <a:rPr lang="de-DE" dirty="0" err="1" smtClean="0"/>
              <a:t>is</a:t>
            </a:r>
            <a:r>
              <a:rPr lang="de-DE" dirty="0" smtClean="0"/>
              <a:t> still </a:t>
            </a:r>
            <a:r>
              <a:rPr lang="de-DE" dirty="0" err="1" smtClean="0"/>
              <a:t>incomplete</a:t>
            </a:r>
            <a:r>
              <a:rPr lang="de-DE" dirty="0" smtClean="0"/>
              <a:t>.</a:t>
            </a:r>
          </a:p>
          <a:p>
            <a:endParaRPr lang="de-DE" dirty="0"/>
          </a:p>
          <a:p>
            <a:r>
              <a:rPr lang="de-DE" dirty="0" smtClean="0"/>
              <a:t>Data </a:t>
            </a:r>
            <a:r>
              <a:rPr lang="de-DE" dirty="0" err="1" smtClean="0"/>
              <a:t>access</a:t>
            </a:r>
            <a:r>
              <a:rPr lang="de-DE" dirty="0" smtClean="0"/>
              <a:t> </a:t>
            </a:r>
            <a:r>
              <a:rPr lang="de-DE" dirty="0" err="1" smtClean="0"/>
              <a:t>is</a:t>
            </a:r>
            <a:r>
              <a:rPr lang="de-DE" dirty="0" smtClean="0"/>
              <a:t> </a:t>
            </a:r>
            <a:r>
              <a:rPr lang="de-DE" dirty="0" err="1" smtClean="0"/>
              <a:t>insufficient</a:t>
            </a:r>
            <a:r>
              <a:rPr lang="de-DE" dirty="0" smtClean="0"/>
              <a:t>. </a:t>
            </a:r>
            <a:r>
              <a:rPr lang="de-DE" dirty="0" err="1" smtClean="0"/>
              <a:t>Standardized</a:t>
            </a:r>
            <a:r>
              <a:rPr lang="de-DE" dirty="0" smtClean="0"/>
              <a:t> </a:t>
            </a:r>
            <a:r>
              <a:rPr lang="de-DE" dirty="0" err="1" smtClean="0"/>
              <a:t>formats</a:t>
            </a:r>
            <a:r>
              <a:rPr lang="de-DE" dirty="0" smtClean="0"/>
              <a:t> </a:t>
            </a:r>
            <a:r>
              <a:rPr lang="de-DE" dirty="0" err="1" smtClean="0"/>
              <a:t>and</a:t>
            </a:r>
            <a:r>
              <a:rPr lang="de-DE" dirty="0" smtClean="0"/>
              <a:t> APIs </a:t>
            </a:r>
            <a:r>
              <a:rPr lang="de-DE" dirty="0" err="1" smtClean="0"/>
              <a:t>are</a:t>
            </a:r>
            <a:r>
              <a:rPr lang="de-DE" dirty="0" smtClean="0"/>
              <a:t> </a:t>
            </a:r>
            <a:r>
              <a:rPr lang="de-DE" dirty="0" err="1" smtClean="0"/>
              <a:t>needed</a:t>
            </a:r>
            <a:r>
              <a:rPr lang="de-DE" dirty="0" smtClean="0"/>
              <a:t>.</a:t>
            </a:r>
          </a:p>
          <a:p>
            <a:endParaRPr lang="de-DE" dirty="0"/>
          </a:p>
          <a:p>
            <a:r>
              <a:rPr lang="de-DE" dirty="0" smtClean="0"/>
              <a:t>Much </a:t>
            </a:r>
            <a:r>
              <a:rPr lang="de-DE" dirty="0" err="1" smtClean="0"/>
              <a:t>work</a:t>
            </a:r>
            <a:r>
              <a:rPr lang="de-DE" dirty="0" smtClean="0"/>
              <a:t> </a:t>
            </a:r>
            <a:r>
              <a:rPr lang="de-DE" dirty="0" err="1" smtClean="0"/>
              <a:t>has</a:t>
            </a:r>
            <a:r>
              <a:rPr lang="de-DE" dirty="0" smtClean="0"/>
              <a:t> </a:t>
            </a:r>
            <a:r>
              <a:rPr lang="de-DE" dirty="0" err="1" smtClean="0"/>
              <a:t>to</a:t>
            </a:r>
            <a:r>
              <a:rPr lang="de-DE" dirty="0" smtClean="0"/>
              <a:t> </a:t>
            </a:r>
            <a:r>
              <a:rPr lang="de-DE" dirty="0" err="1" smtClean="0"/>
              <a:t>be</a:t>
            </a:r>
            <a:r>
              <a:rPr lang="de-DE" dirty="0" smtClean="0"/>
              <a:t> </a:t>
            </a:r>
            <a:r>
              <a:rPr lang="de-DE" dirty="0" err="1" smtClean="0"/>
              <a:t>done</a:t>
            </a:r>
            <a:r>
              <a:rPr lang="de-DE" dirty="0" smtClean="0"/>
              <a:t> </a:t>
            </a:r>
            <a:r>
              <a:rPr lang="de-DE" dirty="0" err="1" smtClean="0"/>
              <a:t>to</a:t>
            </a:r>
            <a:r>
              <a:rPr lang="de-DE" dirty="0" smtClean="0"/>
              <a:t> </a:t>
            </a:r>
            <a:r>
              <a:rPr lang="de-DE" dirty="0" err="1" smtClean="0"/>
              <a:t>make</a:t>
            </a:r>
            <a:r>
              <a:rPr lang="de-DE" dirty="0" smtClean="0"/>
              <a:t> SDGs </a:t>
            </a:r>
            <a:r>
              <a:rPr lang="de-DE" dirty="0" err="1" smtClean="0"/>
              <a:t>and</a:t>
            </a:r>
            <a:r>
              <a:rPr lang="de-DE" dirty="0" smtClean="0"/>
              <a:t> </a:t>
            </a:r>
            <a:r>
              <a:rPr lang="de-DE" dirty="0" err="1" smtClean="0"/>
              <a:t>their</a:t>
            </a:r>
            <a:r>
              <a:rPr lang="de-DE" dirty="0" smtClean="0"/>
              <a:t> </a:t>
            </a:r>
            <a:r>
              <a:rPr lang="de-DE" dirty="0" err="1" smtClean="0"/>
              <a:t>progress</a:t>
            </a:r>
            <a:r>
              <a:rPr lang="de-DE" dirty="0" smtClean="0"/>
              <a:t> </a:t>
            </a:r>
            <a:r>
              <a:rPr lang="de-DE" dirty="0" err="1" smtClean="0"/>
              <a:t>publicly</a:t>
            </a:r>
            <a:r>
              <a:rPr lang="de-DE" dirty="0" smtClean="0"/>
              <a:t> </a:t>
            </a:r>
            <a:r>
              <a:rPr lang="de-DE" dirty="0" err="1" smtClean="0"/>
              <a:t>recognizable</a:t>
            </a:r>
            <a:r>
              <a:rPr lang="de-DE" dirty="0" smtClean="0"/>
              <a:t>.</a:t>
            </a:r>
          </a:p>
          <a:p>
            <a:endParaRPr lang="de-DE" dirty="0" smtClean="0"/>
          </a:p>
          <a:p>
            <a:r>
              <a:rPr lang="de-DE" dirty="0" err="1" smtClean="0"/>
              <a:t>We</a:t>
            </a:r>
            <a:r>
              <a:rPr lang="de-DE" dirty="0" smtClean="0"/>
              <a:t> </a:t>
            </a:r>
            <a:r>
              <a:rPr lang="de-DE" dirty="0" err="1" smtClean="0"/>
              <a:t>have</a:t>
            </a:r>
            <a:r>
              <a:rPr lang="de-DE" dirty="0" smtClean="0"/>
              <a:t> </a:t>
            </a:r>
            <a:r>
              <a:rPr lang="de-DE" dirty="0" err="1" smtClean="0"/>
              <a:t>to</a:t>
            </a:r>
            <a:r>
              <a:rPr lang="de-DE" dirty="0" smtClean="0"/>
              <a:t> </a:t>
            </a:r>
            <a:r>
              <a:rPr lang="de-DE" dirty="0" err="1" smtClean="0"/>
              <a:t>talk</a:t>
            </a:r>
            <a:r>
              <a:rPr lang="de-DE" dirty="0" smtClean="0"/>
              <a:t> </a:t>
            </a:r>
            <a:r>
              <a:rPr lang="de-DE" dirty="0" err="1" smtClean="0"/>
              <a:t>to</a:t>
            </a:r>
            <a:r>
              <a:rPr lang="de-DE" dirty="0" smtClean="0"/>
              <a:t> </a:t>
            </a:r>
            <a:r>
              <a:rPr lang="de-DE" dirty="0" err="1" smtClean="0"/>
              <a:t>the</a:t>
            </a:r>
            <a:r>
              <a:rPr lang="de-DE" dirty="0" smtClean="0"/>
              <a:t> </a:t>
            </a:r>
            <a:r>
              <a:rPr lang="de-DE" dirty="0" err="1" smtClean="0"/>
              <a:t>eyes</a:t>
            </a:r>
            <a:r>
              <a:rPr lang="de-DE" dirty="0" smtClean="0"/>
              <a:t> </a:t>
            </a:r>
            <a:r>
              <a:rPr lang="de-DE" dirty="0" err="1" smtClean="0"/>
              <a:t>to</a:t>
            </a:r>
            <a:r>
              <a:rPr lang="de-DE" dirty="0" smtClean="0"/>
              <a:t> </a:t>
            </a:r>
            <a:r>
              <a:rPr lang="de-DE" dirty="0" err="1" smtClean="0"/>
              <a:t>convince</a:t>
            </a:r>
            <a:r>
              <a:rPr lang="de-DE" dirty="0" smtClean="0"/>
              <a:t>.</a:t>
            </a:r>
          </a:p>
          <a:p>
            <a:endParaRPr lang="de-DE" dirty="0"/>
          </a:p>
          <a:p>
            <a:r>
              <a:rPr lang="de-DE" dirty="0" smtClean="0"/>
              <a:t>D3js </a:t>
            </a:r>
            <a:r>
              <a:rPr lang="de-DE" dirty="0" err="1" smtClean="0"/>
              <a:t>can</a:t>
            </a:r>
            <a:r>
              <a:rPr lang="de-DE" dirty="0" smtClean="0"/>
              <a:t> </a:t>
            </a:r>
            <a:r>
              <a:rPr lang="de-DE" dirty="0" err="1" smtClean="0"/>
              <a:t>be</a:t>
            </a:r>
            <a:r>
              <a:rPr lang="de-DE" dirty="0" smtClean="0"/>
              <a:t> a well-</a:t>
            </a:r>
            <a:r>
              <a:rPr lang="de-DE" dirty="0" err="1" smtClean="0"/>
              <a:t>suited</a:t>
            </a:r>
            <a:r>
              <a:rPr lang="de-DE" dirty="0" smtClean="0"/>
              <a:t> JavaScript </a:t>
            </a:r>
            <a:r>
              <a:rPr lang="de-DE" dirty="0" err="1" smtClean="0"/>
              <a:t>library</a:t>
            </a:r>
            <a:r>
              <a:rPr lang="de-DE" dirty="0" smtClean="0"/>
              <a:t> für </a:t>
            </a:r>
            <a:r>
              <a:rPr lang="de-DE" dirty="0" err="1" smtClean="0"/>
              <a:t>visualization</a:t>
            </a:r>
            <a:r>
              <a:rPr lang="de-DE" dirty="0" smtClean="0"/>
              <a:t>.</a:t>
            </a:r>
            <a:endParaRPr lang="de-DE" dirty="0"/>
          </a:p>
        </p:txBody>
      </p:sp>
      <p:sp>
        <p:nvSpPr>
          <p:cNvPr id="5" name="Foliennummernplatzhalter 4"/>
          <p:cNvSpPr>
            <a:spLocks noGrp="1"/>
          </p:cNvSpPr>
          <p:nvPr>
            <p:ph type="sldNum" sz="quarter" idx="11"/>
          </p:nvPr>
        </p:nvSpPr>
        <p:spPr/>
        <p:txBody>
          <a:bodyPr/>
          <a:lstStyle/>
          <a:p>
            <a:fld id="{4892D846-B0A7-4DFB-99C2-AC0D5C4C5C04}" type="slidenum">
              <a:rPr lang="de-DE" smtClean="0"/>
              <a:pPr/>
              <a:t>47</a:t>
            </a:fld>
            <a:r>
              <a:rPr lang="de-DE" smtClean="0"/>
              <a:t> </a:t>
            </a:r>
            <a:endParaRPr lang="de-DE" dirty="0"/>
          </a:p>
        </p:txBody>
      </p:sp>
    </p:spTree>
    <p:extLst>
      <p:ext uri="{BB962C8B-B14F-4D97-AF65-F5344CB8AC3E}">
        <p14:creationId xmlns:p14="http://schemas.microsoft.com/office/powerpoint/2010/main" val="42761390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fld id="{4892D846-B0A7-4DFB-99C2-AC0D5C4C5C04}" type="slidenum">
              <a:rPr lang="de-DE" smtClean="0"/>
              <a:pPr/>
              <a:t>48</a:t>
            </a:fld>
            <a:r>
              <a:rPr lang="de-DE" smtClean="0"/>
              <a:t> </a:t>
            </a:r>
            <a:endParaRPr lang="de-DE" dirty="0"/>
          </a:p>
        </p:txBody>
      </p:sp>
      <p:sp>
        <p:nvSpPr>
          <p:cNvPr id="6" name="Titel 1"/>
          <p:cNvSpPr>
            <a:spLocks noGrp="1"/>
          </p:cNvSpPr>
          <p:nvPr>
            <p:ph type="title"/>
          </p:nvPr>
        </p:nvSpPr>
        <p:spPr>
          <a:xfrm>
            <a:off x="1653935" y="3744686"/>
            <a:ext cx="8100219" cy="685800"/>
          </a:xfrm>
        </p:spPr>
        <p:txBody>
          <a:bodyPr/>
          <a:lstStyle/>
          <a:p>
            <a:r>
              <a:rPr lang="de-DE" sz="2000" dirty="0" smtClean="0">
                <a:latin typeface="+mn-lt"/>
              </a:rPr>
              <a:t>Prof. Dr. Franz-Josef Behr</a:t>
            </a:r>
            <a:br>
              <a:rPr lang="de-DE" sz="2000" dirty="0" smtClean="0">
                <a:latin typeface="+mn-lt"/>
              </a:rPr>
            </a:br>
            <a:r>
              <a:rPr lang="de-DE" sz="2000" dirty="0" smtClean="0">
                <a:latin typeface="+mn-lt"/>
              </a:rPr>
              <a:t/>
            </a:r>
            <a:br>
              <a:rPr lang="de-DE" sz="2000" dirty="0" smtClean="0">
                <a:latin typeface="+mn-lt"/>
              </a:rPr>
            </a:br>
            <a:r>
              <a:rPr lang="de-DE" sz="2000" dirty="0" smtClean="0">
                <a:latin typeface="+mn-lt"/>
              </a:rPr>
              <a:t>Stuttgart University </a:t>
            </a:r>
            <a:r>
              <a:rPr lang="de-DE" sz="2000" dirty="0" err="1" smtClean="0">
                <a:latin typeface="+mn-lt"/>
              </a:rPr>
              <a:t>of</a:t>
            </a:r>
            <a:r>
              <a:rPr lang="de-DE" sz="2000" dirty="0" smtClean="0">
                <a:latin typeface="+mn-lt"/>
              </a:rPr>
              <a:t> Applied </a:t>
            </a:r>
            <a:r>
              <a:rPr lang="de-DE" sz="2000" dirty="0" err="1" smtClean="0">
                <a:latin typeface="+mn-lt"/>
              </a:rPr>
              <a:t>Sciences</a:t>
            </a:r>
            <a:r>
              <a:rPr lang="de-DE" sz="2000" dirty="0" smtClean="0">
                <a:latin typeface="+mn-lt"/>
              </a:rPr>
              <a:t/>
            </a:r>
            <a:br>
              <a:rPr lang="de-DE" sz="2000" dirty="0" smtClean="0">
                <a:latin typeface="+mn-lt"/>
              </a:rPr>
            </a:br>
            <a:r>
              <a:rPr lang="de-DE" sz="2000" dirty="0" smtClean="0">
                <a:latin typeface="+mn-lt"/>
              </a:rPr>
              <a:t>ICA </a:t>
            </a:r>
            <a:r>
              <a:rPr lang="de-DE" sz="2000" dirty="0" err="1" smtClean="0">
                <a:latin typeface="+mn-lt"/>
              </a:rPr>
              <a:t>Commission</a:t>
            </a:r>
            <a:r>
              <a:rPr lang="de-DE" sz="2000" dirty="0" smtClean="0">
                <a:latin typeface="+mn-lt"/>
              </a:rPr>
              <a:t> on Standards </a:t>
            </a:r>
            <a:r>
              <a:rPr lang="de-DE" sz="2000" dirty="0" err="1" smtClean="0">
                <a:latin typeface="+mn-lt"/>
              </a:rPr>
              <a:t>and</a:t>
            </a:r>
            <a:r>
              <a:rPr lang="de-DE" sz="2000" dirty="0" smtClean="0">
                <a:latin typeface="+mn-lt"/>
              </a:rPr>
              <a:t> </a:t>
            </a:r>
            <a:r>
              <a:rPr lang="de-DE" sz="2000" dirty="0" err="1" smtClean="0">
                <a:latin typeface="+mn-lt"/>
              </a:rPr>
              <a:t>Spatial</a:t>
            </a:r>
            <a:r>
              <a:rPr lang="de-DE" sz="2000" dirty="0" smtClean="0">
                <a:latin typeface="+mn-lt"/>
              </a:rPr>
              <a:t> Data </a:t>
            </a:r>
            <a:r>
              <a:rPr lang="de-DE" sz="2000" dirty="0" err="1" smtClean="0">
                <a:latin typeface="+mn-lt"/>
              </a:rPr>
              <a:t>Infrastructrure</a:t>
            </a:r>
            <a:r>
              <a:rPr lang="de-DE" sz="2000" dirty="0" smtClean="0">
                <a:latin typeface="+mn-lt"/>
              </a:rPr>
              <a:t/>
            </a:r>
            <a:br>
              <a:rPr lang="de-DE" sz="2000" dirty="0" smtClean="0">
                <a:latin typeface="+mn-lt"/>
              </a:rPr>
            </a:br>
            <a:r>
              <a:rPr lang="de-DE" sz="2000" dirty="0">
                <a:latin typeface="+mn-lt"/>
              </a:rPr>
              <a:t/>
            </a:r>
            <a:br>
              <a:rPr lang="de-DE" sz="2000" dirty="0">
                <a:latin typeface="+mn-lt"/>
              </a:rPr>
            </a:br>
            <a:r>
              <a:rPr lang="de-DE" sz="2000" dirty="0">
                <a:latin typeface="+mn-lt"/>
              </a:rPr>
              <a:t>franz-josef.behr@hft-stuttgart.de</a:t>
            </a:r>
          </a:p>
        </p:txBody>
      </p:sp>
    </p:spTree>
    <p:extLst>
      <p:ext uri="{BB962C8B-B14F-4D97-AF65-F5344CB8AC3E}">
        <p14:creationId xmlns:p14="http://schemas.microsoft.com/office/powerpoint/2010/main" val="30907975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Credits</a:t>
            </a:r>
            <a:endParaRPr lang="de-DE" dirty="0"/>
          </a:p>
        </p:txBody>
      </p:sp>
      <p:sp>
        <p:nvSpPr>
          <p:cNvPr id="3" name="Inhaltsplatzhalter 2"/>
          <p:cNvSpPr>
            <a:spLocks noGrp="1"/>
          </p:cNvSpPr>
          <p:nvPr>
            <p:ph idx="1"/>
          </p:nvPr>
        </p:nvSpPr>
        <p:spPr>
          <a:xfrm>
            <a:off x="739512" y="1671638"/>
            <a:ext cx="8867475" cy="4500562"/>
          </a:xfrm>
        </p:spPr>
        <p:txBody>
          <a:bodyPr/>
          <a:lstStyle/>
          <a:p>
            <a:r>
              <a:rPr lang="de-DE" dirty="0" smtClean="0"/>
              <a:t>Michael </a:t>
            </a:r>
            <a:r>
              <a:rPr lang="de-DE" dirty="0" err="1"/>
              <a:t>Bostock</a:t>
            </a:r>
            <a:r>
              <a:rPr lang="de-DE" dirty="0"/>
              <a:t>, Vadim </a:t>
            </a:r>
            <a:r>
              <a:rPr lang="de-DE" dirty="0" err="1"/>
              <a:t>Ogievetsky</a:t>
            </a:r>
            <a:r>
              <a:rPr lang="de-DE" dirty="0"/>
              <a:t>, </a:t>
            </a:r>
            <a:r>
              <a:rPr lang="de-DE" dirty="0" err="1"/>
              <a:t>and</a:t>
            </a:r>
            <a:r>
              <a:rPr lang="de-DE" dirty="0"/>
              <a:t> Jeffrey Heer </a:t>
            </a:r>
            <a:r>
              <a:rPr lang="de-DE" dirty="0" smtClean="0"/>
              <a:t>(2011): D3</a:t>
            </a:r>
            <a:r>
              <a:rPr lang="de-DE" dirty="0"/>
              <a:t>: Data-</a:t>
            </a:r>
            <a:r>
              <a:rPr lang="de-DE" dirty="0" err="1"/>
              <a:t>Driven</a:t>
            </a:r>
            <a:r>
              <a:rPr lang="de-DE" dirty="0"/>
              <a:t> </a:t>
            </a:r>
            <a:r>
              <a:rPr lang="de-DE" dirty="0" err="1" smtClean="0"/>
              <a:t>Documents</a:t>
            </a:r>
            <a:r>
              <a:rPr lang="de-DE" dirty="0" smtClean="0"/>
              <a:t>. </a:t>
            </a:r>
            <a:r>
              <a:rPr lang="en-US" dirty="0"/>
              <a:t>IEEE TRANSACTIONS ON VISUALIZATION AND COMPUTER GRAPHICS, VOL. 17, NO. 12, DECEMBER </a:t>
            </a:r>
            <a:r>
              <a:rPr lang="en-US" dirty="0" smtClean="0"/>
              <a:t>2011</a:t>
            </a:r>
          </a:p>
          <a:p>
            <a:r>
              <a:rPr lang="en-US" dirty="0" smtClean="0"/>
              <a:t>Peter Murray-Rust: Data-driven </a:t>
            </a:r>
            <a:r>
              <a:rPr lang="en-US" dirty="0"/>
              <a:t>science - a scientist's </a:t>
            </a:r>
            <a:r>
              <a:rPr lang="en-US" dirty="0" smtClean="0"/>
              <a:t>view. </a:t>
            </a:r>
            <a:r>
              <a:rPr lang="de-DE" dirty="0" smtClean="0"/>
              <a:t>http</a:t>
            </a:r>
            <a:r>
              <a:rPr lang="de-DE" dirty="0"/>
              <a:t>://www.ibrarian.net/navon/paper/Data_driven_science___</a:t>
            </a:r>
            <a:r>
              <a:rPr lang="de-DE" dirty="0" smtClean="0"/>
              <a:t>a_scientist_s_view.pdf?paperid=9300672</a:t>
            </a:r>
          </a:p>
          <a:p>
            <a:r>
              <a:rPr lang="en-US" dirty="0"/>
              <a:t>Berlin Declaration on Open Access to Knowledge in the Sciences and Humanities. </a:t>
            </a:r>
            <a:r>
              <a:rPr lang="en-US" dirty="0">
                <a:hlinkClick r:id="rId2"/>
              </a:rPr>
              <a:t>https://</a:t>
            </a:r>
            <a:r>
              <a:rPr lang="en-US" dirty="0" smtClean="0">
                <a:hlinkClick r:id="rId2"/>
              </a:rPr>
              <a:t>openaccess.mpg.de/Berlin-Declaration</a:t>
            </a:r>
            <a:r>
              <a:rPr lang="en-US" dirty="0" smtClean="0"/>
              <a:t> [2017-10-05]</a:t>
            </a:r>
          </a:p>
          <a:p>
            <a:r>
              <a:rPr lang="de-DE" dirty="0"/>
              <a:t>UWE </a:t>
            </a:r>
            <a:r>
              <a:rPr lang="de-DE" dirty="0" smtClean="0"/>
              <a:t>JOCHUM: URHEBER </a:t>
            </a:r>
            <a:r>
              <a:rPr lang="de-DE" dirty="0"/>
              <a:t>OHNE </a:t>
            </a:r>
            <a:r>
              <a:rPr lang="de-DE" dirty="0" smtClean="0"/>
              <a:t>RECHT - Wie </a:t>
            </a:r>
            <a:r>
              <a:rPr lang="de-DE" dirty="0"/>
              <a:t>Staat und Bürokratie mittels Open Access Wissenschaftler </a:t>
            </a:r>
            <a:r>
              <a:rPr lang="de-DE" dirty="0" smtClean="0"/>
              <a:t>enteignen. </a:t>
            </a:r>
            <a:r>
              <a:rPr lang="de-DE" dirty="0" err="1" smtClean="0"/>
              <a:t>Lettre</a:t>
            </a:r>
            <a:r>
              <a:rPr lang="de-DE" dirty="0" smtClean="0"/>
              <a:t> International 087, Winter 2009, </a:t>
            </a:r>
            <a:r>
              <a:rPr lang="de-DE" dirty="0" smtClean="0">
                <a:hlinkClick r:id="rId3"/>
              </a:rPr>
              <a:t>http</a:t>
            </a:r>
            <a:r>
              <a:rPr lang="de-DE" dirty="0">
                <a:hlinkClick r:id="rId3"/>
              </a:rPr>
              <a:t>://</a:t>
            </a:r>
            <a:r>
              <a:rPr lang="de-DE" dirty="0" smtClean="0">
                <a:hlinkClick r:id="rId3"/>
              </a:rPr>
              <a:t>www.lettre.de/content/uwe-jochum_urheber-ohne-recht</a:t>
            </a:r>
            <a:endParaRPr lang="de-DE" dirty="0" smtClean="0"/>
          </a:p>
          <a:p>
            <a:r>
              <a:rPr lang="de-DE" dirty="0"/>
              <a:t>https://en.wikipedia.org/wiki/Data_science</a:t>
            </a:r>
          </a:p>
          <a:p>
            <a:r>
              <a:rPr lang="de-DE" dirty="0"/>
              <a:t>www.pieria.co.uk/articles/data_science_from_half-baked_ideas_to_data-driven_insights</a:t>
            </a:r>
          </a:p>
          <a:p>
            <a:r>
              <a:rPr lang="de-DE" dirty="0"/>
              <a:t>http://iopscience.iop.org/article/10.1088/1742-6596/699/1/012001/pdf</a:t>
            </a:r>
          </a:p>
          <a:p>
            <a:r>
              <a:rPr lang="de-DE" dirty="0"/>
              <a:t>https://er.educause.edu/articles/2009/7/datadriven-science-a-new-paradigm</a:t>
            </a:r>
          </a:p>
          <a:p>
            <a:r>
              <a:rPr lang="de-DE" dirty="0"/>
              <a:t>http://www.ncbi.nlm.nih.gov/pubmed/28154048</a:t>
            </a:r>
          </a:p>
          <a:p>
            <a:r>
              <a:rPr lang="de-DE" dirty="0"/>
              <a:t>http://theconversation.com/why-data-driven-science-is-more-than-just-a-buzzword-76949</a:t>
            </a:r>
          </a:p>
          <a:p>
            <a:r>
              <a:rPr lang="de-DE" dirty="0">
                <a:hlinkClick r:id="rId4"/>
              </a:rPr>
              <a:t>https://cs.lbl.gov/what-we-do/data-driven-science/</a:t>
            </a:r>
            <a:endParaRPr lang="de-DE" dirty="0"/>
          </a:p>
          <a:p>
            <a:endParaRPr lang="de-DE" dirty="0"/>
          </a:p>
        </p:txBody>
      </p:sp>
      <p:sp>
        <p:nvSpPr>
          <p:cNvPr id="4" name="Datumsplatzhalter 3"/>
          <p:cNvSpPr>
            <a:spLocks noGrp="1"/>
          </p:cNvSpPr>
          <p:nvPr>
            <p:ph type="dt" sz="half" idx="10"/>
          </p:nvPr>
        </p:nvSpPr>
        <p:spPr/>
        <p:txBody>
          <a:bodyPr/>
          <a:lstStyle/>
          <a:p>
            <a:fld id="{A82C3AC8-AFDA-4F1D-B7BE-F3C6E9DC479E}" type="datetime4">
              <a:rPr lang="de-DE" smtClean="0"/>
              <a:t>29. November 2017</a:t>
            </a:fld>
            <a:endParaRPr lang="de-DE"/>
          </a:p>
        </p:txBody>
      </p:sp>
      <p:sp>
        <p:nvSpPr>
          <p:cNvPr id="5" name="Foliennummernplatzhalter 4"/>
          <p:cNvSpPr>
            <a:spLocks noGrp="1"/>
          </p:cNvSpPr>
          <p:nvPr>
            <p:ph type="sldNum" sz="quarter" idx="11"/>
          </p:nvPr>
        </p:nvSpPr>
        <p:spPr/>
        <p:txBody>
          <a:bodyPr/>
          <a:lstStyle/>
          <a:p>
            <a:fld id="{4892D846-B0A7-4DFB-99C2-AC0D5C4C5C04}" type="slidenum">
              <a:rPr lang="de-DE" smtClean="0"/>
              <a:pPr/>
              <a:t>49</a:t>
            </a:fld>
            <a:r>
              <a:rPr lang="de-DE" dirty="0" smtClean="0"/>
              <a:t> </a:t>
            </a:r>
            <a:endParaRPr lang="de-DE" dirty="0"/>
          </a:p>
        </p:txBody>
      </p:sp>
    </p:spTree>
    <p:extLst>
      <p:ext uri="{BB962C8B-B14F-4D97-AF65-F5344CB8AC3E}">
        <p14:creationId xmlns:p14="http://schemas.microsoft.com/office/powerpoint/2010/main" val="1724749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734" y="1411079"/>
            <a:ext cx="7605771" cy="5294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en-US" dirty="0" smtClean="0"/>
              <a:t>ICA’s mapping-centered perspective </a:t>
            </a:r>
            <a:r>
              <a:rPr lang="en-US" dirty="0"/>
              <a:t>on the sustainable development goals</a:t>
            </a:r>
            <a:endParaRPr lang="de-DE" dirty="0"/>
          </a:p>
        </p:txBody>
      </p:sp>
      <p:sp>
        <p:nvSpPr>
          <p:cNvPr id="5" name="Foliennummernplatzhalter 4"/>
          <p:cNvSpPr>
            <a:spLocks noGrp="1"/>
          </p:cNvSpPr>
          <p:nvPr>
            <p:ph type="sldNum" sz="quarter" idx="11"/>
          </p:nvPr>
        </p:nvSpPr>
        <p:spPr/>
        <p:txBody>
          <a:bodyPr/>
          <a:lstStyle/>
          <a:p>
            <a:fld id="{4892D846-B0A7-4DFB-99C2-AC0D5C4C5C04}" type="slidenum">
              <a:rPr lang="de-DE" smtClean="0"/>
              <a:pPr/>
              <a:t>5</a:t>
            </a:fld>
            <a:r>
              <a:rPr lang="de-DE" smtClean="0"/>
              <a:t> </a:t>
            </a:r>
            <a:endParaRPr lang="de-DE" dirty="0"/>
          </a:p>
        </p:txBody>
      </p:sp>
      <p:sp>
        <p:nvSpPr>
          <p:cNvPr id="6" name="Rechteck 5"/>
          <p:cNvSpPr/>
          <p:nvPr/>
        </p:nvSpPr>
        <p:spPr>
          <a:xfrm rot="16200000">
            <a:off x="6885940" y="3309334"/>
            <a:ext cx="4953000" cy="584775"/>
          </a:xfrm>
          <a:prstGeom prst="rect">
            <a:avLst/>
          </a:prstGeom>
        </p:spPr>
        <p:txBody>
          <a:bodyPr>
            <a:spAutoFit/>
          </a:bodyPr>
          <a:lstStyle/>
          <a:p>
            <a:r>
              <a:rPr lang="de-DE" sz="1600" dirty="0"/>
              <a:t>http://icaci.org/maps-and-sustainable-development-goals</a:t>
            </a:r>
            <a:r>
              <a:rPr lang="de-DE" sz="1600" dirty="0" smtClean="0"/>
              <a:t>/ [2017-10-04]</a:t>
            </a:r>
            <a:endParaRPr lang="de-DE" sz="1600" dirty="0"/>
          </a:p>
        </p:txBody>
      </p:sp>
    </p:spTree>
    <p:extLst>
      <p:ext uri="{BB962C8B-B14F-4D97-AF65-F5344CB8AC3E}">
        <p14:creationId xmlns:p14="http://schemas.microsoft.com/office/powerpoint/2010/main" val="44102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734" y="1411079"/>
            <a:ext cx="7605771" cy="5294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hteck 7"/>
          <p:cNvSpPr/>
          <p:nvPr/>
        </p:nvSpPr>
        <p:spPr>
          <a:xfrm rot="16200000">
            <a:off x="6885940" y="3309334"/>
            <a:ext cx="4953000" cy="584775"/>
          </a:xfrm>
          <a:prstGeom prst="rect">
            <a:avLst/>
          </a:prstGeom>
        </p:spPr>
        <p:txBody>
          <a:bodyPr>
            <a:spAutoFit/>
          </a:bodyPr>
          <a:lstStyle/>
          <a:p>
            <a:r>
              <a:rPr lang="de-DE" sz="1600" dirty="0"/>
              <a:t>http://icaci.org/maps-and-sustainable-development-goals</a:t>
            </a:r>
            <a:r>
              <a:rPr lang="de-DE" sz="1600" dirty="0" smtClean="0"/>
              <a:t>/ [2017-10-04]</a:t>
            </a:r>
            <a:endParaRPr lang="de-DE" sz="1600" dirty="0"/>
          </a:p>
        </p:txBody>
      </p:sp>
      <p:sp>
        <p:nvSpPr>
          <p:cNvPr id="2" name="Titel 1"/>
          <p:cNvSpPr>
            <a:spLocks noGrp="1"/>
          </p:cNvSpPr>
          <p:nvPr>
            <p:ph type="title"/>
          </p:nvPr>
        </p:nvSpPr>
        <p:spPr/>
        <p:txBody>
          <a:bodyPr/>
          <a:lstStyle/>
          <a:p>
            <a:r>
              <a:rPr lang="de-DE" dirty="0"/>
              <a:t>Motivation: </a:t>
            </a:r>
            <a:r>
              <a:rPr lang="en-US" dirty="0"/>
              <a:t> ICA’s mapping-centered perspective on the sustainable development goals</a:t>
            </a:r>
            <a:endParaRPr lang="de-DE" dirty="0"/>
          </a:p>
        </p:txBody>
      </p:sp>
      <p:sp>
        <p:nvSpPr>
          <p:cNvPr id="3" name="Inhaltsplatzhalter 2"/>
          <p:cNvSpPr>
            <a:spLocks noGrp="1"/>
          </p:cNvSpPr>
          <p:nvPr>
            <p:ph idx="1"/>
          </p:nvPr>
        </p:nvSpPr>
        <p:spPr/>
        <p:txBody>
          <a:bodyPr/>
          <a:lstStyle/>
          <a:p>
            <a:endParaRPr lang="de-DE" dirty="0"/>
          </a:p>
        </p:txBody>
      </p:sp>
      <p:sp>
        <p:nvSpPr>
          <p:cNvPr id="4" name="Datumsplatzhalter 3"/>
          <p:cNvSpPr>
            <a:spLocks noGrp="1"/>
          </p:cNvSpPr>
          <p:nvPr>
            <p:ph type="dt" sz="half" idx="10"/>
          </p:nvPr>
        </p:nvSpPr>
        <p:spPr/>
        <p:txBody>
          <a:bodyPr/>
          <a:lstStyle/>
          <a:p>
            <a:fld id="{A82C3AC8-AFDA-4F1D-B7BE-F3C6E9DC479E}" type="datetime4">
              <a:rPr lang="de-DE" smtClean="0"/>
              <a:t>29. November 2017</a:t>
            </a:fld>
            <a:endParaRPr lang="de-DE"/>
          </a:p>
        </p:txBody>
      </p:sp>
      <p:sp>
        <p:nvSpPr>
          <p:cNvPr id="5" name="Foliennummernplatzhalter 4"/>
          <p:cNvSpPr>
            <a:spLocks noGrp="1"/>
          </p:cNvSpPr>
          <p:nvPr>
            <p:ph type="sldNum" sz="quarter" idx="11"/>
          </p:nvPr>
        </p:nvSpPr>
        <p:spPr/>
        <p:txBody>
          <a:bodyPr/>
          <a:lstStyle/>
          <a:p>
            <a:fld id="{4892D846-B0A7-4DFB-99C2-AC0D5C4C5C04}" type="slidenum">
              <a:rPr lang="de-DE" smtClean="0"/>
              <a:pPr/>
              <a:t>6</a:t>
            </a:fld>
            <a:r>
              <a:rPr lang="de-DE" smtClean="0"/>
              <a:t> </a:t>
            </a:r>
            <a:endParaRPr lang="de-DE" dirty="0"/>
          </a:p>
        </p:txBody>
      </p:sp>
      <p:pic>
        <p:nvPicPr>
          <p:cNvPr id="1026" name="Picture 2" descr="http://icaci.org/files/developmentgoals/goal_17-724x10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2046" y="134059"/>
            <a:ext cx="4646285" cy="6571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081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fld id="{4892D846-B0A7-4DFB-99C2-AC0D5C4C5C04}" type="slidenum">
              <a:rPr lang="de-DE" smtClean="0"/>
              <a:pPr/>
              <a:t>7</a:t>
            </a:fld>
            <a:r>
              <a:rPr lang="de-DE" smtClean="0"/>
              <a:t> </a:t>
            </a:r>
            <a:endParaRPr lang="de-DE" dirty="0"/>
          </a:p>
        </p:txBody>
      </p:sp>
      <p:sp>
        <p:nvSpPr>
          <p:cNvPr id="6" name="Titel 1"/>
          <p:cNvSpPr txBox="1">
            <a:spLocks/>
          </p:cNvSpPr>
          <p:nvPr/>
        </p:nvSpPr>
        <p:spPr bwMode="auto">
          <a:xfrm>
            <a:off x="739511" y="2875280"/>
            <a:ext cx="810021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000066"/>
                </a:solidFill>
                <a:latin typeface="+mj-lt"/>
                <a:ea typeface="+mj-ea"/>
                <a:cs typeface="+mj-cs"/>
              </a:defRPr>
            </a:lvl1pPr>
            <a:lvl2pPr algn="l" rtl="0" eaLnBrk="1" fontAlgn="base" hangingPunct="1">
              <a:spcBef>
                <a:spcPct val="0"/>
              </a:spcBef>
              <a:spcAft>
                <a:spcPct val="0"/>
              </a:spcAft>
              <a:defRPr sz="2800">
                <a:solidFill>
                  <a:srgbClr val="000066"/>
                </a:solidFill>
                <a:latin typeface="Tahoma" pitchFamily="34" charset="0"/>
              </a:defRPr>
            </a:lvl2pPr>
            <a:lvl3pPr algn="l" rtl="0" eaLnBrk="1" fontAlgn="base" hangingPunct="1">
              <a:spcBef>
                <a:spcPct val="0"/>
              </a:spcBef>
              <a:spcAft>
                <a:spcPct val="0"/>
              </a:spcAft>
              <a:defRPr sz="2800">
                <a:solidFill>
                  <a:srgbClr val="000066"/>
                </a:solidFill>
                <a:latin typeface="Tahoma" pitchFamily="34" charset="0"/>
              </a:defRPr>
            </a:lvl3pPr>
            <a:lvl4pPr algn="l" rtl="0" eaLnBrk="1" fontAlgn="base" hangingPunct="1">
              <a:spcBef>
                <a:spcPct val="0"/>
              </a:spcBef>
              <a:spcAft>
                <a:spcPct val="0"/>
              </a:spcAft>
              <a:defRPr sz="2800">
                <a:solidFill>
                  <a:srgbClr val="000066"/>
                </a:solidFill>
                <a:latin typeface="Tahoma" pitchFamily="34" charset="0"/>
              </a:defRPr>
            </a:lvl4pPr>
            <a:lvl5pPr algn="l" rtl="0" eaLnBrk="1" fontAlgn="base" hangingPunct="1">
              <a:spcBef>
                <a:spcPct val="0"/>
              </a:spcBef>
              <a:spcAft>
                <a:spcPct val="0"/>
              </a:spcAft>
              <a:defRPr sz="2800">
                <a:solidFill>
                  <a:srgbClr val="000066"/>
                </a:solidFill>
                <a:latin typeface="Tahoma" pitchFamily="34" charset="0"/>
              </a:defRPr>
            </a:lvl5pPr>
            <a:lvl6pPr marL="457200" algn="l" rtl="0" eaLnBrk="1" fontAlgn="base" hangingPunct="1">
              <a:spcBef>
                <a:spcPct val="0"/>
              </a:spcBef>
              <a:spcAft>
                <a:spcPct val="0"/>
              </a:spcAft>
              <a:defRPr sz="2800">
                <a:solidFill>
                  <a:srgbClr val="000066"/>
                </a:solidFill>
                <a:latin typeface="Tahoma" pitchFamily="34" charset="0"/>
              </a:defRPr>
            </a:lvl6pPr>
            <a:lvl7pPr marL="914400" algn="l" rtl="0" eaLnBrk="1" fontAlgn="base" hangingPunct="1">
              <a:spcBef>
                <a:spcPct val="0"/>
              </a:spcBef>
              <a:spcAft>
                <a:spcPct val="0"/>
              </a:spcAft>
              <a:defRPr sz="2800">
                <a:solidFill>
                  <a:srgbClr val="000066"/>
                </a:solidFill>
                <a:latin typeface="Tahoma" pitchFamily="34" charset="0"/>
              </a:defRPr>
            </a:lvl7pPr>
            <a:lvl8pPr marL="1371600" algn="l" rtl="0" eaLnBrk="1" fontAlgn="base" hangingPunct="1">
              <a:spcBef>
                <a:spcPct val="0"/>
              </a:spcBef>
              <a:spcAft>
                <a:spcPct val="0"/>
              </a:spcAft>
              <a:defRPr sz="2800">
                <a:solidFill>
                  <a:srgbClr val="000066"/>
                </a:solidFill>
                <a:latin typeface="Tahoma" pitchFamily="34" charset="0"/>
              </a:defRPr>
            </a:lvl8pPr>
            <a:lvl9pPr marL="1828800" algn="l" rtl="0" eaLnBrk="1" fontAlgn="base" hangingPunct="1">
              <a:spcBef>
                <a:spcPct val="0"/>
              </a:spcBef>
              <a:spcAft>
                <a:spcPct val="0"/>
              </a:spcAft>
              <a:defRPr sz="2800">
                <a:solidFill>
                  <a:srgbClr val="000066"/>
                </a:solidFill>
                <a:latin typeface="Tahoma" pitchFamily="34" charset="0"/>
              </a:defRPr>
            </a:lvl9pPr>
          </a:lstStyle>
          <a:p>
            <a:pPr algn="r"/>
            <a:r>
              <a:rPr lang="de-DE" kern="0" smtClean="0"/>
              <a:t>Some definitions</a:t>
            </a:r>
            <a:endParaRPr lang="de-DE" kern="0" dirty="0"/>
          </a:p>
        </p:txBody>
      </p:sp>
    </p:spTree>
    <p:extLst>
      <p:ext uri="{BB962C8B-B14F-4D97-AF65-F5344CB8AC3E}">
        <p14:creationId xmlns:p14="http://schemas.microsoft.com/office/powerpoint/2010/main" val="2616247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en-US" b="1" dirty="0" smtClean="0"/>
              <a:t>Data science</a:t>
            </a:r>
            <a:r>
              <a:rPr lang="en-US" dirty="0" smtClean="0"/>
              <a:t>: </a:t>
            </a:r>
          </a:p>
          <a:p>
            <a:pPr lvl="1"/>
            <a:r>
              <a:rPr lang="en-US" dirty="0" smtClean="0"/>
              <a:t>"a </a:t>
            </a:r>
            <a:r>
              <a:rPr lang="en-US" dirty="0"/>
              <a:t>set of fundamental principles that support and guide the principled extraction of information and knowledge from data</a:t>
            </a:r>
            <a:r>
              <a:rPr lang="en-US" dirty="0" smtClean="0"/>
              <a:t>." </a:t>
            </a:r>
            <a:r>
              <a:rPr lang="en-US" dirty="0"/>
              <a:t>[1</a:t>
            </a:r>
            <a:r>
              <a:rPr lang="en-US" dirty="0" smtClean="0"/>
              <a:t>]</a:t>
            </a:r>
          </a:p>
          <a:p>
            <a:pPr lvl="1"/>
            <a:r>
              <a:rPr lang="en-US" dirty="0"/>
              <a:t>“The science of dealing with data, once they have been established, </a:t>
            </a:r>
            <a:r>
              <a:rPr lang="en-US" b="1" dirty="0"/>
              <a:t>while the relation of the data to what they represent is delegated to other fields and sciences</a:t>
            </a:r>
            <a:r>
              <a:rPr lang="en-US" dirty="0"/>
              <a:t>.” [2]</a:t>
            </a:r>
          </a:p>
          <a:p>
            <a:r>
              <a:rPr lang="en-US" b="1" dirty="0" smtClean="0"/>
              <a:t>Data mining</a:t>
            </a:r>
            <a:r>
              <a:rPr lang="en-US" dirty="0" smtClean="0"/>
              <a:t>: The </a:t>
            </a:r>
            <a:r>
              <a:rPr lang="en-US" dirty="0"/>
              <a:t>actual extraction of knowledge from data via technologies that incorporate these principles. </a:t>
            </a:r>
            <a:r>
              <a:rPr lang="en-US" dirty="0" smtClean="0"/>
              <a:t>[1]</a:t>
            </a:r>
          </a:p>
          <a:p>
            <a:r>
              <a:rPr lang="de-DE" b="1" dirty="0" smtClean="0"/>
              <a:t>Data-</a:t>
            </a:r>
            <a:r>
              <a:rPr lang="de-DE" b="1" dirty="0" err="1" smtClean="0"/>
              <a:t>Driven</a:t>
            </a:r>
            <a:r>
              <a:rPr lang="de-DE" b="1" dirty="0" smtClean="0"/>
              <a:t> Science</a:t>
            </a:r>
            <a:r>
              <a:rPr lang="de-DE" dirty="0" smtClean="0"/>
              <a:t>: </a:t>
            </a:r>
          </a:p>
          <a:p>
            <a:pPr lvl="1"/>
            <a:r>
              <a:rPr lang="en-US" dirty="0" smtClean="0"/>
              <a:t>An </a:t>
            </a:r>
            <a:r>
              <a:rPr lang="en-US" dirty="0"/>
              <a:t>empirical research method that is aimed to reason about huge data </a:t>
            </a:r>
            <a:r>
              <a:rPr lang="en-US" dirty="0" smtClean="0"/>
              <a:t>amounts [3]</a:t>
            </a:r>
          </a:p>
          <a:p>
            <a:pPr lvl="1"/>
            <a:r>
              <a:rPr lang="en-US" dirty="0" smtClean="0"/>
              <a:t>“an </a:t>
            </a:r>
            <a:r>
              <a:rPr lang="en-US" dirty="0"/>
              <a:t>interdisciplinary field about scientific methods, processes, and systems to extract knowledge or insights from data in various forms, either structured or </a:t>
            </a:r>
            <a:r>
              <a:rPr lang="en-US" dirty="0" smtClean="0"/>
              <a:t>unstructured” [4]</a:t>
            </a:r>
          </a:p>
          <a:p>
            <a:endParaRPr lang="de-DE" dirty="0"/>
          </a:p>
          <a:p>
            <a:endParaRPr lang="en-US" dirty="0" smtClean="0"/>
          </a:p>
          <a:p>
            <a:endParaRPr lang="de-DE" dirty="0"/>
          </a:p>
          <a:p>
            <a:endParaRPr lang="en-US" dirty="0" smtClean="0"/>
          </a:p>
        </p:txBody>
      </p:sp>
      <p:sp>
        <p:nvSpPr>
          <p:cNvPr id="2" name="Titel 1"/>
          <p:cNvSpPr>
            <a:spLocks noGrp="1"/>
          </p:cNvSpPr>
          <p:nvPr>
            <p:ph type="title"/>
          </p:nvPr>
        </p:nvSpPr>
        <p:spPr/>
        <p:txBody>
          <a:bodyPr/>
          <a:lstStyle/>
          <a:p>
            <a:r>
              <a:rPr lang="de-DE" dirty="0" err="1" smtClean="0"/>
              <a:t>Some</a:t>
            </a:r>
            <a:r>
              <a:rPr lang="de-DE" dirty="0" smtClean="0"/>
              <a:t> </a:t>
            </a:r>
            <a:r>
              <a:rPr lang="de-DE" dirty="0" err="1" smtClean="0"/>
              <a:t>definitions</a:t>
            </a:r>
            <a:endParaRPr lang="de-DE" dirty="0"/>
          </a:p>
        </p:txBody>
      </p:sp>
      <p:sp>
        <p:nvSpPr>
          <p:cNvPr id="5" name="Foliennummernplatzhalter 4"/>
          <p:cNvSpPr>
            <a:spLocks noGrp="1"/>
          </p:cNvSpPr>
          <p:nvPr>
            <p:ph type="sldNum" sz="quarter" idx="11"/>
          </p:nvPr>
        </p:nvSpPr>
        <p:spPr/>
        <p:txBody>
          <a:bodyPr/>
          <a:lstStyle/>
          <a:p>
            <a:fld id="{4892D846-B0A7-4DFB-99C2-AC0D5C4C5C04}" type="slidenum">
              <a:rPr lang="de-DE" smtClean="0"/>
              <a:pPr/>
              <a:t>8</a:t>
            </a:fld>
            <a:r>
              <a:rPr lang="de-DE" smtClean="0"/>
              <a:t> </a:t>
            </a:r>
            <a:endParaRPr lang="de-DE" dirty="0"/>
          </a:p>
        </p:txBody>
      </p:sp>
      <p:sp>
        <p:nvSpPr>
          <p:cNvPr id="6" name="Textfeld 5"/>
          <p:cNvSpPr txBox="1"/>
          <p:nvPr/>
        </p:nvSpPr>
        <p:spPr>
          <a:xfrm>
            <a:off x="1060947" y="5623504"/>
            <a:ext cx="8622068" cy="1200329"/>
          </a:xfrm>
          <a:prstGeom prst="rect">
            <a:avLst/>
          </a:prstGeom>
          <a:noFill/>
        </p:spPr>
        <p:txBody>
          <a:bodyPr wrap="square" rtlCol="0">
            <a:spAutoFit/>
          </a:bodyPr>
          <a:lstStyle/>
          <a:p>
            <a:r>
              <a:rPr lang="de-DE" sz="1200" dirty="0">
                <a:solidFill>
                  <a:srgbClr val="000072"/>
                </a:solidFill>
              </a:rPr>
              <a:t>[1] Foster </a:t>
            </a:r>
            <a:r>
              <a:rPr lang="de-DE" sz="1200" dirty="0" err="1" smtClean="0">
                <a:solidFill>
                  <a:srgbClr val="000072"/>
                </a:solidFill>
              </a:rPr>
              <a:t>Provost</a:t>
            </a:r>
            <a:r>
              <a:rPr lang="de-DE" sz="1200" dirty="0" smtClean="0">
                <a:solidFill>
                  <a:srgbClr val="000072"/>
                </a:solidFill>
              </a:rPr>
              <a:t> </a:t>
            </a:r>
            <a:r>
              <a:rPr lang="de-DE" sz="1200" dirty="0" err="1">
                <a:solidFill>
                  <a:srgbClr val="000072"/>
                </a:solidFill>
              </a:rPr>
              <a:t>and</a:t>
            </a:r>
            <a:r>
              <a:rPr lang="de-DE" sz="1200" dirty="0">
                <a:solidFill>
                  <a:srgbClr val="000072"/>
                </a:solidFill>
              </a:rPr>
              <a:t> Tom </a:t>
            </a:r>
            <a:r>
              <a:rPr lang="de-DE" sz="1200" dirty="0" smtClean="0">
                <a:solidFill>
                  <a:srgbClr val="000072"/>
                </a:solidFill>
              </a:rPr>
              <a:t>Fawcett: </a:t>
            </a:r>
            <a:r>
              <a:rPr lang="en-US" sz="1200" dirty="0"/>
              <a:t>DATA SCIENCE AND ITS RELATIONSHIP TO BIG DATA AND DATA-DRIVEN DECISION MAKING </a:t>
            </a:r>
            <a:r>
              <a:rPr lang="en-US" sz="1200" dirty="0">
                <a:hlinkClick r:id="rId2"/>
              </a:rPr>
              <a:t>http://</a:t>
            </a:r>
            <a:r>
              <a:rPr lang="en-US" sz="1200" dirty="0" smtClean="0">
                <a:hlinkClick r:id="rId2"/>
              </a:rPr>
              <a:t>online.liebertpub.com/doi/pdfplus/10.1089/big.2013.1508</a:t>
            </a:r>
            <a:r>
              <a:rPr lang="en-US" sz="1200" dirty="0" smtClean="0"/>
              <a:t> [2017-10-04]</a:t>
            </a:r>
          </a:p>
          <a:p>
            <a:r>
              <a:rPr lang="en-US" sz="1200" dirty="0" smtClean="0"/>
              <a:t>[2</a:t>
            </a:r>
            <a:r>
              <a:rPr lang="en-US" sz="1200" dirty="0"/>
              <a:t>] </a:t>
            </a:r>
            <a:r>
              <a:rPr lang="en-US" sz="1200" dirty="0" smtClean="0"/>
              <a:t>Peter </a:t>
            </a:r>
            <a:r>
              <a:rPr lang="en-US" sz="1200" dirty="0" err="1" smtClean="0"/>
              <a:t>Naur</a:t>
            </a:r>
            <a:r>
              <a:rPr lang="en-US" sz="1200" dirty="0"/>
              <a:t> (1974): Concise Survey of Computer </a:t>
            </a:r>
            <a:r>
              <a:rPr lang="en-US" sz="1200" dirty="0" smtClean="0"/>
              <a:t>Methods. </a:t>
            </a:r>
            <a:r>
              <a:rPr lang="de-DE" sz="1200" dirty="0" err="1"/>
              <a:t>Studentlitteratur</a:t>
            </a:r>
            <a:r>
              <a:rPr lang="de-DE" sz="1200" dirty="0"/>
              <a:t>, Lund, </a:t>
            </a:r>
            <a:r>
              <a:rPr lang="de-DE" sz="1200" dirty="0" err="1" smtClean="0"/>
              <a:t>Sweden</a:t>
            </a:r>
            <a:r>
              <a:rPr lang="de-DE" sz="1200" dirty="0" smtClean="0"/>
              <a:t>, </a:t>
            </a:r>
            <a:r>
              <a:rPr lang="de-DE" sz="1200" dirty="0" err="1" smtClean="0"/>
              <a:t>cited</a:t>
            </a:r>
            <a:r>
              <a:rPr lang="de-DE" sz="1200" dirty="0" smtClean="0"/>
              <a:t> </a:t>
            </a:r>
            <a:r>
              <a:rPr lang="de-DE" sz="1200" dirty="0"/>
              <a:t>after </a:t>
            </a:r>
            <a:r>
              <a:rPr lang="de-DE" sz="1200" dirty="0">
                <a:hlinkClick r:id="rId3"/>
              </a:rPr>
              <a:t>http://</a:t>
            </a:r>
            <a:r>
              <a:rPr lang="de-DE" sz="1200" dirty="0" smtClean="0">
                <a:hlinkClick r:id="rId3"/>
              </a:rPr>
              <a:t>www.naur.com/Conc.Surv.html</a:t>
            </a:r>
            <a:r>
              <a:rPr lang="de-DE" sz="1200" dirty="0" smtClean="0"/>
              <a:t> [2017-10-05]</a:t>
            </a:r>
            <a:endParaRPr lang="en-US" sz="1200" dirty="0" smtClean="0"/>
          </a:p>
          <a:p>
            <a:r>
              <a:rPr lang="de-DE" sz="1200" dirty="0" smtClean="0">
                <a:solidFill>
                  <a:srgbClr val="000072"/>
                </a:solidFill>
              </a:rPr>
              <a:t>[3] </a:t>
            </a:r>
            <a:r>
              <a:rPr lang="de-DE" sz="1200" dirty="0" smtClean="0">
                <a:solidFill>
                  <a:srgbClr val="000072"/>
                </a:solidFill>
                <a:hlinkClick r:id="rId4"/>
              </a:rPr>
              <a:t>https</a:t>
            </a:r>
            <a:r>
              <a:rPr lang="de-DE" sz="1200" dirty="0">
                <a:solidFill>
                  <a:srgbClr val="000072"/>
                </a:solidFill>
                <a:hlinkClick r:id="rId4"/>
              </a:rPr>
              <a:t>://</a:t>
            </a:r>
            <a:r>
              <a:rPr lang="de-DE" sz="1200" dirty="0" smtClean="0">
                <a:solidFill>
                  <a:srgbClr val="000072"/>
                </a:solidFill>
                <a:hlinkClick r:id="rId4"/>
              </a:rPr>
              <a:t>www.igi-global.com/dictionary/data-driven-science/39435</a:t>
            </a:r>
            <a:endParaRPr lang="de-DE" sz="1200" dirty="0" smtClean="0">
              <a:solidFill>
                <a:srgbClr val="000072"/>
              </a:solidFill>
            </a:endParaRPr>
          </a:p>
          <a:p>
            <a:r>
              <a:rPr lang="de-DE" sz="1200" dirty="0">
                <a:solidFill>
                  <a:srgbClr val="000072"/>
                </a:solidFill>
              </a:rPr>
              <a:t>[4] https://en.wikipedia.org/wiki/Data_science</a:t>
            </a:r>
          </a:p>
        </p:txBody>
      </p:sp>
    </p:spTree>
    <p:extLst>
      <p:ext uri="{BB962C8B-B14F-4D97-AF65-F5344CB8AC3E}">
        <p14:creationId xmlns:p14="http://schemas.microsoft.com/office/powerpoint/2010/main" val="3984872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Data-driven Science</a:t>
            </a:r>
            <a:endParaRPr lang="de-DE"/>
          </a:p>
        </p:txBody>
      </p:sp>
      <p:sp>
        <p:nvSpPr>
          <p:cNvPr id="3" name="Inhaltsplatzhalter 2"/>
          <p:cNvSpPr>
            <a:spLocks noGrp="1"/>
          </p:cNvSpPr>
          <p:nvPr>
            <p:ph idx="1"/>
          </p:nvPr>
        </p:nvSpPr>
        <p:spPr/>
        <p:txBody>
          <a:bodyPr/>
          <a:lstStyle/>
          <a:p>
            <a:r>
              <a:rPr lang="de-DE" dirty="0"/>
              <a:t>Collection </a:t>
            </a:r>
            <a:r>
              <a:rPr lang="de-DE" dirty="0" err="1"/>
              <a:t>of</a:t>
            </a:r>
            <a:r>
              <a:rPr lang="de-DE" dirty="0"/>
              <a:t> </a:t>
            </a:r>
            <a:r>
              <a:rPr lang="de-DE" dirty="0" err="1"/>
              <a:t>scientific</a:t>
            </a:r>
            <a:r>
              <a:rPr lang="de-DE" dirty="0"/>
              <a:t> </a:t>
            </a:r>
            <a:r>
              <a:rPr lang="de-DE" dirty="0" err="1"/>
              <a:t>tools</a:t>
            </a:r>
            <a:r>
              <a:rPr lang="de-DE" dirty="0"/>
              <a:t>, </a:t>
            </a:r>
            <a:r>
              <a:rPr lang="de-DE" dirty="0" err="1"/>
              <a:t>processes</a:t>
            </a:r>
            <a:r>
              <a:rPr lang="de-DE" dirty="0"/>
              <a:t> </a:t>
            </a:r>
            <a:r>
              <a:rPr lang="de-DE" dirty="0" err="1"/>
              <a:t>and</a:t>
            </a:r>
            <a:r>
              <a:rPr lang="de-DE" dirty="0"/>
              <a:t> </a:t>
            </a:r>
            <a:r>
              <a:rPr lang="de-DE" dirty="0" err="1"/>
              <a:t>systems</a:t>
            </a:r>
            <a:r>
              <a:rPr lang="de-DE" dirty="0"/>
              <a:t> </a:t>
            </a:r>
            <a:r>
              <a:rPr lang="de-DE" dirty="0" err="1"/>
              <a:t>to</a:t>
            </a:r>
            <a:r>
              <a:rPr lang="de-DE" dirty="0"/>
              <a:t> </a:t>
            </a:r>
            <a:r>
              <a:rPr lang="de-DE" dirty="0" err="1"/>
              <a:t>extract</a:t>
            </a:r>
            <a:r>
              <a:rPr lang="de-DE" dirty="0"/>
              <a:t> </a:t>
            </a:r>
            <a:r>
              <a:rPr lang="de-DE" dirty="0" err="1"/>
              <a:t>meaningful</a:t>
            </a:r>
            <a:r>
              <a:rPr lang="de-DE" dirty="0"/>
              <a:t> </a:t>
            </a:r>
            <a:r>
              <a:rPr lang="de-DE" dirty="0" err="1"/>
              <a:t>information</a:t>
            </a:r>
            <a:r>
              <a:rPr lang="de-DE" dirty="0"/>
              <a:t> </a:t>
            </a:r>
            <a:r>
              <a:rPr lang="de-DE" dirty="0" err="1"/>
              <a:t>from</a:t>
            </a:r>
            <a:r>
              <a:rPr lang="de-DE" dirty="0"/>
              <a:t> </a:t>
            </a:r>
            <a:r>
              <a:rPr lang="de-DE" dirty="0" err="1"/>
              <a:t>the</a:t>
            </a:r>
            <a:r>
              <a:rPr lang="de-DE" dirty="0"/>
              <a:t> </a:t>
            </a:r>
            <a:r>
              <a:rPr lang="de-DE" dirty="0" err="1"/>
              <a:t>data</a:t>
            </a:r>
            <a:endParaRPr lang="de-DE" dirty="0"/>
          </a:p>
          <a:p>
            <a:r>
              <a:rPr lang="de-DE" dirty="0"/>
              <a:t>Science </a:t>
            </a:r>
            <a:r>
              <a:rPr lang="de-DE" dirty="0" err="1"/>
              <a:t>of</a:t>
            </a:r>
            <a:r>
              <a:rPr lang="de-DE" dirty="0"/>
              <a:t> </a:t>
            </a:r>
            <a:r>
              <a:rPr lang="de-DE" dirty="0" err="1"/>
              <a:t>understanding</a:t>
            </a:r>
            <a:r>
              <a:rPr lang="de-DE" dirty="0"/>
              <a:t> </a:t>
            </a:r>
            <a:r>
              <a:rPr lang="de-DE" dirty="0" err="1"/>
              <a:t>and</a:t>
            </a:r>
            <a:r>
              <a:rPr lang="de-DE" dirty="0"/>
              <a:t> </a:t>
            </a:r>
            <a:r>
              <a:rPr lang="de-DE" dirty="0" err="1"/>
              <a:t>analysing</a:t>
            </a:r>
            <a:r>
              <a:rPr lang="de-DE" dirty="0"/>
              <a:t> </a:t>
            </a:r>
            <a:r>
              <a:rPr lang="de-DE" dirty="0" err="1"/>
              <a:t>data</a:t>
            </a:r>
            <a:r>
              <a:rPr lang="de-DE" dirty="0"/>
              <a:t> </a:t>
            </a:r>
            <a:r>
              <a:rPr lang="de-DE" dirty="0" err="1"/>
              <a:t>to</a:t>
            </a:r>
            <a:r>
              <a:rPr lang="de-DE" dirty="0"/>
              <a:t> </a:t>
            </a:r>
            <a:r>
              <a:rPr lang="de-DE" dirty="0" err="1"/>
              <a:t>explore</a:t>
            </a:r>
            <a:r>
              <a:rPr lang="de-DE" dirty="0"/>
              <a:t> </a:t>
            </a:r>
            <a:r>
              <a:rPr lang="de-DE" dirty="0" err="1"/>
              <a:t>underlying</a:t>
            </a:r>
            <a:r>
              <a:rPr lang="de-DE" dirty="0"/>
              <a:t> </a:t>
            </a:r>
            <a:r>
              <a:rPr lang="de-DE" dirty="0" err="1"/>
              <a:t>patterns</a:t>
            </a:r>
            <a:endParaRPr lang="de-DE" dirty="0"/>
          </a:p>
          <a:p>
            <a:r>
              <a:rPr lang="en-US" dirty="0"/>
              <a:t>Initially introduced by Peter </a:t>
            </a:r>
            <a:r>
              <a:rPr lang="en-US" dirty="0" err="1"/>
              <a:t>Naur</a:t>
            </a:r>
            <a:r>
              <a:rPr lang="en-US" dirty="0"/>
              <a:t> in </a:t>
            </a:r>
            <a:r>
              <a:rPr lang="en-US" dirty="0" smtClean="0"/>
              <a:t>1974:</a:t>
            </a:r>
            <a:endParaRPr lang="de-DE" dirty="0"/>
          </a:p>
          <a:p>
            <a:endParaRPr lang="de-DE" dirty="0"/>
          </a:p>
        </p:txBody>
      </p:sp>
      <p:sp>
        <p:nvSpPr>
          <p:cNvPr id="5" name="Foliennummernplatzhalter 4"/>
          <p:cNvSpPr>
            <a:spLocks noGrp="1"/>
          </p:cNvSpPr>
          <p:nvPr>
            <p:ph type="sldNum" sz="quarter" idx="11"/>
          </p:nvPr>
        </p:nvSpPr>
        <p:spPr/>
        <p:txBody>
          <a:bodyPr/>
          <a:lstStyle/>
          <a:p>
            <a:fld id="{4892D846-B0A7-4DFB-99C2-AC0D5C4C5C04}" type="slidenum">
              <a:rPr lang="de-DE" smtClean="0"/>
              <a:pPr/>
              <a:t>9</a:t>
            </a:fld>
            <a:r>
              <a:rPr lang="de-DE" smtClean="0"/>
              <a:t> </a:t>
            </a:r>
            <a:endParaRPr lang="de-DE" dirty="0"/>
          </a:p>
        </p:txBody>
      </p:sp>
      <p:sp>
        <p:nvSpPr>
          <p:cNvPr id="7" name="Rechteck 6"/>
          <p:cNvSpPr/>
          <p:nvPr/>
        </p:nvSpPr>
        <p:spPr>
          <a:xfrm>
            <a:off x="705572" y="5515353"/>
            <a:ext cx="8658345" cy="523220"/>
          </a:xfrm>
          <a:prstGeom prst="rect">
            <a:avLst/>
          </a:prstGeom>
        </p:spPr>
        <p:txBody>
          <a:bodyPr wrap="square">
            <a:spAutoFit/>
          </a:bodyPr>
          <a:lstStyle/>
          <a:p>
            <a:r>
              <a:rPr lang="de-DE" sz="1400" dirty="0"/>
              <a:t>Peter </a:t>
            </a:r>
            <a:r>
              <a:rPr lang="de-DE" sz="1400" dirty="0" err="1" smtClean="0"/>
              <a:t>Naur</a:t>
            </a:r>
            <a:r>
              <a:rPr lang="de-DE" sz="1400" dirty="0" smtClean="0"/>
              <a:t> (1974): </a:t>
            </a:r>
            <a:r>
              <a:rPr lang="de-DE" sz="1400" dirty="0" err="1"/>
              <a:t>Concise</a:t>
            </a:r>
            <a:r>
              <a:rPr lang="de-DE" sz="1400" dirty="0"/>
              <a:t> Survey </a:t>
            </a:r>
            <a:r>
              <a:rPr lang="de-DE" sz="1400" dirty="0" err="1"/>
              <a:t>of</a:t>
            </a:r>
            <a:r>
              <a:rPr lang="de-DE" sz="1400" dirty="0"/>
              <a:t> Computer </a:t>
            </a:r>
            <a:r>
              <a:rPr lang="de-DE" sz="1400" dirty="0" err="1"/>
              <a:t>Methods</a:t>
            </a:r>
            <a:r>
              <a:rPr lang="de-DE" sz="1400" dirty="0"/>
              <a:t>, </a:t>
            </a:r>
            <a:r>
              <a:rPr lang="de-DE" sz="1400" dirty="0" err="1"/>
              <a:t>Studentlitteratur</a:t>
            </a:r>
            <a:r>
              <a:rPr lang="de-DE" sz="1400" dirty="0"/>
              <a:t>, Lund, </a:t>
            </a:r>
            <a:r>
              <a:rPr lang="de-DE" sz="1400" dirty="0" err="1"/>
              <a:t>Sweden</a:t>
            </a:r>
            <a:r>
              <a:rPr lang="de-DE" sz="1400" dirty="0"/>
              <a:t>, ISBN 91-44-07881-1, </a:t>
            </a:r>
            <a:r>
              <a:rPr lang="de-DE" sz="1400" dirty="0" smtClean="0"/>
              <a:t>397 pp., </a:t>
            </a:r>
            <a:r>
              <a:rPr lang="de-DE" sz="1400" dirty="0" err="1" smtClean="0"/>
              <a:t>see</a:t>
            </a:r>
            <a:r>
              <a:rPr lang="de-DE" sz="1400" dirty="0"/>
              <a:t> http://www.naur.com/Conc.Surv.html</a:t>
            </a:r>
          </a:p>
        </p:txBody>
      </p:sp>
      <p:sp>
        <p:nvSpPr>
          <p:cNvPr id="9" name="Rechteck 8"/>
          <p:cNvSpPr/>
          <p:nvPr/>
        </p:nvSpPr>
        <p:spPr>
          <a:xfrm>
            <a:off x="960216" y="3569219"/>
            <a:ext cx="7338832" cy="1477328"/>
          </a:xfrm>
          <a:prstGeom prst="rect">
            <a:avLst/>
          </a:prstGeom>
        </p:spPr>
        <p:txBody>
          <a:bodyPr wrap="square">
            <a:spAutoFit/>
          </a:bodyPr>
          <a:lstStyle/>
          <a:p>
            <a:r>
              <a:rPr lang="en-US" i="1" dirty="0" smtClean="0"/>
              <a:t>"DATA</a:t>
            </a:r>
            <a:r>
              <a:rPr lang="en-US" i="1" dirty="0"/>
              <a:t>: A representation of facts or ideas in a </a:t>
            </a:r>
            <a:r>
              <a:rPr lang="en-US" i="1" dirty="0" err="1"/>
              <a:t>formalised</a:t>
            </a:r>
            <a:r>
              <a:rPr lang="en-US" i="1" dirty="0"/>
              <a:t> manner capable of being communicated or manipulated by some process</a:t>
            </a:r>
            <a:r>
              <a:rPr lang="en-US" i="1" dirty="0" smtClean="0"/>
              <a:t>. … </a:t>
            </a:r>
            <a:br>
              <a:rPr lang="en-US" i="1" dirty="0" smtClean="0"/>
            </a:br>
            <a:r>
              <a:rPr lang="en-US" i="1" dirty="0" smtClean="0"/>
              <a:t/>
            </a:r>
            <a:br>
              <a:rPr lang="en-US" i="1" dirty="0" smtClean="0"/>
            </a:br>
            <a:r>
              <a:rPr lang="en-US" i="1" dirty="0" smtClean="0"/>
              <a:t>The </a:t>
            </a:r>
            <a:r>
              <a:rPr lang="en-US" i="1" dirty="0"/>
              <a:t>data representation must be chosen with due regard to the transformation to be </a:t>
            </a:r>
            <a:r>
              <a:rPr lang="en-US" i="1" dirty="0" smtClean="0"/>
              <a:t>achieved. "</a:t>
            </a:r>
            <a:endParaRPr lang="de-DE" i="1" dirty="0"/>
          </a:p>
        </p:txBody>
      </p:sp>
    </p:spTree>
    <p:extLst>
      <p:ext uri="{BB962C8B-B14F-4D97-AF65-F5344CB8AC3E}">
        <p14:creationId xmlns:p14="http://schemas.microsoft.com/office/powerpoint/2010/main" val="3468500677"/>
      </p:ext>
    </p:extLst>
  </p:cSld>
  <p:clrMapOvr>
    <a:masterClrMapping/>
  </p:clrMapOvr>
</p:sld>
</file>

<file path=ppt/theme/theme1.xml><?xml version="1.0" encoding="utf-8"?>
<a:theme xmlns:a="http://schemas.openxmlformats.org/drawingml/2006/main" name="HFT_FJB01">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B2B2B2"/>
      </a:folHlink>
    </a:clrScheme>
    <a:fontScheme name="1_Präsentation_erstellen ">
      <a:majorFont>
        <a:latin typeface="Tahoma"/>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accent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6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bg1"/>
        </a:solidFill>
        <a:ln w="9525" cap="flat" cmpd="sng" algn="ctr">
          <a:solidFill>
            <a:schemeClr val="accent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6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1_Präsentation_erstell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Präsentation_erstell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Präsentation_erstelle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Präsentation_erstelle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Präsentation_erstell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Präsentation_erstell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Präsentation_erstell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HFT_FJB01</Template>
  <TotalTime>0</TotalTime>
  <Words>1612</Words>
  <Application>Microsoft Office PowerPoint</Application>
  <PresentationFormat>A4-Papier (210x297 mm)</PresentationFormat>
  <Paragraphs>247</Paragraphs>
  <Slides>49</Slides>
  <Notes>2</Notes>
  <HiddenSlides>2</HiddenSlides>
  <MMClips>0</MMClips>
  <ScaleCrop>false</ScaleCrop>
  <HeadingPairs>
    <vt:vector size="4" baseType="variant">
      <vt:variant>
        <vt:lpstr>Design</vt:lpstr>
      </vt:variant>
      <vt:variant>
        <vt:i4>1</vt:i4>
      </vt:variant>
      <vt:variant>
        <vt:lpstr>Folientitel</vt:lpstr>
      </vt:variant>
      <vt:variant>
        <vt:i4>49</vt:i4>
      </vt:variant>
    </vt:vector>
  </HeadingPairs>
  <TitlesOfParts>
    <vt:vector size="50" baseType="lpstr">
      <vt:lpstr>HFT_FJB01</vt:lpstr>
      <vt:lpstr>Global Challenges and Data-Driven Science: An approach for raising awareness about Indicators for the Sustainable Development Goals</vt:lpstr>
      <vt:lpstr>Outline</vt:lpstr>
      <vt:lpstr>PowerPoint-Präsentation</vt:lpstr>
      <vt:lpstr>Motivation</vt:lpstr>
      <vt:lpstr>ICA’s mapping-centered perspective on the sustainable development goals</vt:lpstr>
      <vt:lpstr>Motivation:  ICA’s mapping-centered perspective on the sustainable development goals</vt:lpstr>
      <vt:lpstr>PowerPoint-Präsentation</vt:lpstr>
      <vt:lpstr>Some definitions</vt:lpstr>
      <vt:lpstr>Data-driven Science</vt:lpstr>
      <vt:lpstr>Ethymology</vt:lpstr>
      <vt:lpstr>Basic project goal</vt:lpstr>
      <vt:lpstr>PowerPoint-Präsentation</vt:lpstr>
      <vt:lpstr>The "Open Definition" of the Open Knowledge Foundation [https://okfn.org/opendata/]</vt:lpstr>
      <vt:lpstr>Data-driven science requires… [1]</vt:lpstr>
      <vt:lpstr>FAIR data principles (I)</vt:lpstr>
      <vt:lpstr>FAIR data principles (II)</vt:lpstr>
      <vt:lpstr>PowerPoint-Präsentation</vt:lpstr>
      <vt:lpstr>PowerPoint-Präsentation</vt:lpstr>
      <vt:lpstr>PowerPoint-Präsentation</vt:lpstr>
      <vt:lpstr>PowerPoint-Präsentation</vt:lpstr>
      <vt:lpstr>PowerPoint-Präsentation</vt:lpstr>
      <vt:lpstr>PowerPoint-Präsentation</vt:lpstr>
      <vt:lpstr>To summarize "Related approaches"</vt:lpstr>
      <vt:lpstr>Getting indicator values</vt:lpstr>
      <vt:lpstr>UN Statistics Division</vt:lpstr>
      <vt:lpstr>PowerPoint-Präsentation</vt:lpstr>
      <vt:lpstr>PowerPoint-Präsentation</vt:lpstr>
      <vt:lpstr>PowerPoint-Präsentation</vt:lpstr>
      <vt:lpstr>PowerPoint-Präsentation</vt:lpstr>
      <vt:lpstr>PowerPoint-Präsentation</vt:lpstr>
      <vt:lpstr>Evaluation</vt:lpstr>
      <vt:lpstr>An alternative: World Bank</vt:lpstr>
      <vt:lpstr>Accessing Word Bank's World Development Indicators</vt:lpstr>
      <vt:lpstr>Some kind of alternative II</vt:lpstr>
      <vt:lpstr>PowerPoint-Präsentation</vt:lpstr>
      <vt:lpstr>Visualization, underlying Architecture,  Principle of Data Driven Web Documents</vt:lpstr>
      <vt:lpstr>PowerPoint-Präsentation</vt:lpstr>
      <vt:lpstr>Choropleth Map</vt:lpstr>
      <vt:lpstr>Interactive Bar Graph with Tooltip</vt:lpstr>
      <vt:lpstr>Selectable Donut Chart</vt:lpstr>
      <vt:lpstr>Architecture</vt:lpstr>
      <vt:lpstr>PowerPoint-Präsentation</vt:lpstr>
      <vt:lpstr>Data driven document – D3</vt:lpstr>
      <vt:lpstr>PowerPoint-Präsentation</vt:lpstr>
      <vt:lpstr>PowerPoint-Präsentation</vt:lpstr>
      <vt:lpstr>PowerPoint-Präsentation</vt:lpstr>
      <vt:lpstr>Essential outcome</vt:lpstr>
      <vt:lpstr>Prof. Dr. Franz-Josef Behr  Stuttgart University of Applied Sciences ICA Commission on Standards and Spatial Data Infrastructrure  franz-josef.behr@hft-stuttgart.de</vt:lpstr>
      <vt:lpstr>Credits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Konzept und Implementierung einer Architektur zur sofortigen Geodatenbereitstellung im Katastrophenmanagement</dc:title>
  <dc:creator>behr</dc:creator>
  <cp:lastModifiedBy>Dr. Franz-Josef Behr</cp:lastModifiedBy>
  <cp:revision>248</cp:revision>
  <dcterms:created xsi:type="dcterms:W3CDTF">2017-01-29T18:10:11Z</dcterms:created>
  <dcterms:modified xsi:type="dcterms:W3CDTF">2017-11-29T19:53:51Z</dcterms:modified>
</cp:coreProperties>
</file>